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0692079" cy="7560259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87f5a226f2f2e6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0609" y="1726765"/>
            <a:ext cx="4312064" cy="31533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33890" y="2093437"/>
            <a:ext cx="5866754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1" i="0" spc="200">
                <a:solidFill>
                  <a:srgbClr val="0B6B0B"/>
                </a:solidFill>
                <a:latin typeface="IBM Plex Mono"/>
              </a:rPr>
              <a:t>TERMIPOL  ×  OPENCLOUD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1889" y="2386775"/>
            <a:ext cx="6233426" cy="1613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  <a:spcAft>
                <a:spcPts val="0"/>
              </a:spcAft>
            </a:pPr>
            <a:r>
              <a:rPr sz="4800" b="1" i="0">
                <a:solidFill>
                  <a:srgbClr val="121F12"/>
                </a:solidFill>
                <a:latin typeface="DM Sans"/>
              </a:rPr>
              <a:t>Odoo, site</a:t>
            </a:r>
          </a:p>
          <a:p>
            <a:pPr algn="l">
              <a:lnSpc>
                <a:spcPct val="95000"/>
              </a:lnSpc>
              <a:spcAft>
                <a:spcPts val="0"/>
              </a:spcAft>
            </a:pPr>
            <a:r>
              <a:rPr sz="4800" b="1" i="0">
                <a:solidFill>
                  <a:srgbClr val="121F12"/>
                </a:solidFill>
                <a:latin typeface="DM Sans"/>
              </a:rPr>
              <a:t>e JoaquAIm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33890" y="3963465"/>
            <a:ext cx="5133409" cy="6600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500" b="0" i="0">
                <a:solidFill>
                  <a:srgbClr val="4A5C4A"/>
                </a:solidFill>
                <a:latin typeface="DM Sans"/>
              </a:rPr>
              <a:t>Uma vista clara às propostas técnicas.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500" b="0" i="0">
                <a:solidFill>
                  <a:srgbClr val="4A5C4A"/>
                </a:solidFill>
                <a:latin typeface="DM Sans"/>
              </a:rPr>
              <a:t>Menos administração. O valor fica na obra.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33890" y="4953480"/>
            <a:ext cx="1796693" cy="843345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195225" y="5041481"/>
            <a:ext cx="1540022" cy="366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0B6B0B"/>
                </a:solidFill>
                <a:latin typeface="IBM Plex Mono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95225" y="5444821"/>
            <a:ext cx="154002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 i="0">
                <a:solidFill>
                  <a:srgbClr val="4A5C4A"/>
                </a:solidFill>
                <a:latin typeface="DM Sans"/>
              </a:rPr>
              <a:t>fases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55252" y="4953480"/>
            <a:ext cx="1796693" cy="843345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6587" y="5041481"/>
            <a:ext cx="1540022" cy="366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0B6B0B"/>
                </a:solidFill>
                <a:latin typeface="IBM Plex Mono"/>
              </a:rPr>
              <a:t>120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6587" y="5444821"/>
            <a:ext cx="154002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 i="0">
                <a:solidFill>
                  <a:srgbClr val="4A5C4A"/>
                </a:solidFill>
                <a:latin typeface="DM Sans"/>
              </a:rPr>
              <a:t>tarefas · 60 / 60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76614" y="4953480"/>
            <a:ext cx="1796693" cy="843345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37949" y="5041481"/>
            <a:ext cx="1540022" cy="366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0B6B0B"/>
                </a:solidFill>
                <a:latin typeface="IBM Plex Mono"/>
              </a:rPr>
              <a:t>100 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37949" y="5444821"/>
            <a:ext cx="154002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 i="0">
                <a:solidFill>
                  <a:srgbClr val="4A5C4A"/>
                </a:solidFill>
                <a:latin typeface="DM Sans"/>
              </a:rPr>
              <a:t>implementação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97976" y="4953480"/>
            <a:ext cx="1796693" cy="843345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959311" y="5041481"/>
            <a:ext cx="1540022" cy="366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0B6B0B"/>
                </a:solidFill>
                <a:latin typeface="IBM Plex Mono"/>
              </a:rPr>
              <a:t>5.720 €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9311" y="5444821"/>
            <a:ext cx="154002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 i="0">
                <a:solidFill>
                  <a:srgbClr val="4A5C4A"/>
                </a:solidFill>
                <a:latin typeface="DM Sans"/>
              </a:rPr>
              <a:t>+ IVA · previsto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33890" y="6053496"/>
            <a:ext cx="6600098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Outubro 2026  ·  visita 13–17/10  ·  custos previstos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77203" y="1726765"/>
            <a:ext cx="58667" cy="244448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Solução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Processo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Valor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Proposta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01 contexto</a:t>
            </a:r>
          </a:p>
        </p:txBody>
      </p:sp>
      <p:sp>
        <p:nvSpPr>
          <p:cNvPr id="57" name="Donut 56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Block Arc 57"/>
          <p:cNvSpPr/>
          <p:nvPr/>
        </p:nvSpPr>
        <p:spPr>
          <a:xfrm>
            <a:off x="8731523" y="1213424"/>
            <a:ext cx="410672" cy="410672"/>
          </a:xfrm>
          <a:prstGeom prst="blockArc">
            <a:avLst>
              <a:gd name="adj1" fmla="val 16200000"/>
              <a:gd name="adj2" fmla="val 17400000"/>
              <a:gd name="adj3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01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1 de 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033890" y="1800100"/>
            <a:ext cx="4406519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 spc="176">
                <a:solidFill>
                  <a:srgbClr val="0B6B0B"/>
                </a:solidFill>
                <a:latin typeface="IBM Plex Mono"/>
              </a:rPr>
              <a:t>QUEM SOMOS · OPENCLOUD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3890" y="2078770"/>
            <a:ext cx="4406519" cy="7714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50" b="1" i="0">
                <a:solidFill>
                  <a:srgbClr val="121F12"/>
                </a:solidFill>
                <a:latin typeface="DM Sans"/>
              </a:rPr>
              <a:t>Há catorze anos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50" b="1" i="0">
                <a:solidFill>
                  <a:srgbClr val="121F12"/>
                </a:solidFill>
                <a:latin typeface="DM Sans"/>
              </a:rPr>
              <a:t>no mesmo sítio.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33890" y="2996917"/>
            <a:ext cx="4406519" cy="4868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350" b="0" i="0">
                <a:solidFill>
                  <a:srgbClr val="4A5C4A"/>
                </a:solidFill>
                <a:latin typeface="DM Sans"/>
              </a:rPr>
              <a:t>São João da Madeira, 2012. O mesmo número. A casa é que cresceu.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33890" y="3593778"/>
            <a:ext cx="4406519" cy="7569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100" b="0" i="0">
                <a:solidFill>
                  <a:srgbClr val="121F12"/>
                </a:solidFill>
                <a:latin typeface="DM Sans"/>
              </a:rPr>
              <a:t>Começámos no Odoo e nunca saímos: implementação, alojamento, o telefone quando algo parte. Depois o site, o JoaquAIm, o portal. Sempre um interlocutor. Software aberto. Europa.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33890" y="4402087"/>
            <a:ext cx="4406519" cy="3968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100" b="0" i="0">
                <a:solidFill>
                  <a:srgbClr val="121F12"/>
                </a:solidFill>
                <a:latin typeface="DM Sans"/>
              </a:rPr>
              <a:t>Não vendemos à peça. Sentamo-nos à mesa, fazemos o que falta, e o comercial continua a vender.</a:t>
            </a:r>
          </a:p>
        </p:txBody>
      </p:sp>
      <p:sp>
        <p:nvSpPr>
          <p:cNvPr id="7" name="Rectangle 6"/>
          <p:cNvSpPr/>
          <p:nvPr/>
        </p:nvSpPr>
        <p:spPr>
          <a:xfrm>
            <a:off x="2033890" y="4996910"/>
            <a:ext cx="51334" cy="146668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95225" y="4938243"/>
            <a:ext cx="1393354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121F12"/>
                </a:solidFill>
                <a:latin typeface="DM Sans"/>
              </a:rPr>
              <a:t>2012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10580" y="4938243"/>
            <a:ext cx="2829828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121F12"/>
                </a:solidFill>
                <a:latin typeface="DM Sans"/>
              </a:rPr>
              <a:t>o ano em que começámos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33890" y="5271181"/>
            <a:ext cx="51334" cy="146668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195225" y="5212513"/>
            <a:ext cx="1393354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121F12"/>
                </a:solidFill>
                <a:latin typeface="DM Sans"/>
              </a:rPr>
              <a:t>Odoo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10580" y="5212513"/>
            <a:ext cx="2829828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121F12"/>
                </a:solidFill>
                <a:latin typeface="DM Sans"/>
              </a:rPr>
              <a:t>parceiros oficiais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33890" y="5545452"/>
            <a:ext cx="51334" cy="146668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195225" y="5486784"/>
            <a:ext cx="1393354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121F12"/>
                </a:solidFill>
                <a:latin typeface="DM Sans"/>
              </a:rPr>
              <a:t>JoaquAIm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10580" y="5486784"/>
            <a:ext cx="2829828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121F12"/>
                </a:solidFill>
                <a:latin typeface="DM Sans"/>
              </a:rPr>
              <a:t>o agente com o tom da casa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033890" y="5819722"/>
            <a:ext cx="51334" cy="146668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195225" y="5761055"/>
            <a:ext cx="1393354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121F12"/>
                </a:solidFill>
                <a:latin typeface="DM Sans"/>
              </a:rPr>
              <a:t>Europa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0580" y="5761055"/>
            <a:ext cx="2829828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121F12"/>
                </a:solidFill>
                <a:latin typeface="DM Sans"/>
              </a:rPr>
              <a:t>contratos claros · sem lock-in</a:t>
            </a:r>
          </a:p>
        </p:txBody>
      </p:sp>
      <p:pic>
        <p:nvPicPr>
          <p:cNvPr id="19" name="Picture 18" descr="2c308ed169a381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414" y="1836767"/>
            <a:ext cx="3132260" cy="421672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77203" y="1726765"/>
            <a:ext cx="58667" cy="488896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Solução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Processo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04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Valor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Proposta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01 contexto</a:t>
            </a:r>
          </a:p>
        </p:txBody>
      </p:sp>
      <p:sp>
        <p:nvSpPr>
          <p:cNvPr id="58" name="Donut 57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Block Arc 58"/>
          <p:cNvSpPr/>
          <p:nvPr/>
        </p:nvSpPr>
        <p:spPr>
          <a:xfrm>
            <a:off x="8731523" y="1213424"/>
            <a:ext cx="410672" cy="410672"/>
          </a:xfrm>
          <a:prstGeom prst="blockArc">
            <a:avLst>
              <a:gd name="adj1" fmla="val 16200000"/>
              <a:gd name="adj2" fmla="val 18600000"/>
              <a:gd name="adj3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02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2 de 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033890" y="1800100"/>
            <a:ext cx="4406519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 spc="176">
                <a:solidFill>
                  <a:srgbClr val="0B6B0B"/>
                </a:solidFill>
                <a:latin typeface="IBM Plex Mono"/>
              </a:rPr>
              <a:t>A TERMIPOL · O QUE JÁ FAZEM BEM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3890" y="2078770"/>
            <a:ext cx="4406519" cy="4840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900" b="1" i="0">
                <a:solidFill>
                  <a:srgbClr val="121F12"/>
                </a:solidFill>
                <a:latin typeface="DM Sans"/>
              </a:rPr>
              <a:t>Não é só revenda.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33890" y="2709446"/>
            <a:ext cx="4406519" cy="10959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600" b="0" i="0">
                <a:solidFill>
                  <a:srgbClr val="4A5C4A"/>
                </a:solidFill>
                <a:latin typeface="DM Sans"/>
              </a:rPr>
              <a:t>Desde 1992, em Oliveira de Azeméis. Isolamentos, fogo, impermeabilizações, AVAC, luz natural. O material chega à obra certo porque alguém percebeu o projecto.</a:t>
            </a:r>
          </a:p>
        </p:txBody>
      </p:sp>
      <p:sp>
        <p:nvSpPr>
          <p:cNvPr id="5" name="Rectangle 4"/>
          <p:cNvSpPr/>
          <p:nvPr/>
        </p:nvSpPr>
        <p:spPr>
          <a:xfrm>
            <a:off x="2033890" y="4062059"/>
            <a:ext cx="51334" cy="146668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195225" y="4003392"/>
            <a:ext cx="1393354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121F12"/>
                </a:solidFill>
                <a:latin typeface="DM Sans"/>
              </a:rPr>
              <a:t>1992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10580" y="4003392"/>
            <a:ext cx="2829828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21F12"/>
                </a:solidFill>
                <a:latin typeface="DM Sans"/>
              </a:rPr>
              <a:t>sede no norte, armazém sul</a:t>
            </a:r>
          </a:p>
        </p:txBody>
      </p:sp>
      <p:sp>
        <p:nvSpPr>
          <p:cNvPr id="8" name="Rectangle 7"/>
          <p:cNvSpPr/>
          <p:nvPr/>
        </p:nvSpPr>
        <p:spPr>
          <a:xfrm>
            <a:off x="2033890" y="4384731"/>
            <a:ext cx="51334" cy="146668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195225" y="4326063"/>
            <a:ext cx="1393354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121F12"/>
                </a:solidFill>
                <a:latin typeface="DM Sans"/>
              </a:rPr>
              <a:t>Obra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10580" y="4326063"/>
            <a:ext cx="2829828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21F12"/>
                </a:solidFill>
                <a:latin typeface="DM Sans"/>
              </a:rPr>
              <a:t>continente, ilhas, Espanha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33890" y="4707402"/>
            <a:ext cx="51334" cy="146668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195225" y="4648735"/>
            <a:ext cx="1393354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121F12"/>
                </a:solidFill>
                <a:latin typeface="DM Sans"/>
              </a:rPr>
              <a:t>Marcas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10580" y="4648735"/>
            <a:ext cx="2829828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21F12"/>
                </a:solidFill>
                <a:latin typeface="DM Sans"/>
              </a:rPr>
              <a:t>Saint-Gobain, Velux, Danosa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33890" y="5030074"/>
            <a:ext cx="51334" cy="146668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195225" y="4971406"/>
            <a:ext cx="1393354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121F12"/>
                </a:solidFill>
                <a:latin typeface="DM Sans"/>
              </a:rPr>
              <a:t>Valor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0580" y="4971406"/>
            <a:ext cx="2829828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21F12"/>
                </a:solidFill>
                <a:latin typeface="DM Sans"/>
              </a:rPr>
              <a:t>o conselho técnico, não a caixa</a:t>
            </a:r>
          </a:p>
        </p:txBody>
      </p:sp>
      <p:pic>
        <p:nvPicPr>
          <p:cNvPr id="17" name="Picture 16" descr="3fdcf4a6dcd5fa3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414" y="1836767"/>
            <a:ext cx="3132260" cy="421672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77203" y="1726765"/>
            <a:ext cx="58667" cy="73334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Solução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Processo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Valor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Proposta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01 contexto</a:t>
            </a:r>
          </a:p>
        </p:txBody>
      </p:sp>
      <p:sp>
        <p:nvSpPr>
          <p:cNvPr id="56" name="Donut 55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Block Arc 56"/>
          <p:cNvSpPr/>
          <p:nvPr/>
        </p:nvSpPr>
        <p:spPr>
          <a:xfrm>
            <a:off x="8731523" y="1213424"/>
            <a:ext cx="410672" cy="410672"/>
          </a:xfrm>
          <a:prstGeom prst="blockArc">
            <a:avLst>
              <a:gd name="adj1" fmla="val 16200000"/>
              <a:gd name="adj2" fmla="val 19800000"/>
              <a:gd name="adj3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03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3 de 18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033890" y="1800100"/>
            <a:ext cx="786878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 spc="176">
                <a:solidFill>
                  <a:srgbClr val="0B6B0B"/>
                </a:solidFill>
                <a:latin typeface="IBM Plex Mono"/>
              </a:rPr>
              <a:t>O QUE DÓI · JANTAR DE 9 DE OUTUBRO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3890" y="2078770"/>
            <a:ext cx="7868784" cy="894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900" b="1" i="0">
                <a:solidFill>
                  <a:srgbClr val="121F12"/>
                </a:solidFill>
                <a:latin typeface="DM Sans"/>
              </a:rPr>
              <a:t>Três fricções. Uma visita para as ver ao vivo.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3890" y="3156786"/>
            <a:ext cx="2500703" cy="2970044"/>
          </a:xfrm>
          <a:prstGeom prst="roundRect">
            <a:avLst>
              <a:gd name="adj" fmla="val 6172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268560" y="3362123"/>
            <a:ext cx="2060697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1" i="0">
                <a:solidFill>
                  <a:srgbClr val="0B6B0B"/>
                </a:solidFill>
                <a:latin typeface="IBM Plex Mono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68560" y="3670127"/>
            <a:ext cx="2060697" cy="3544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121F12"/>
                </a:solidFill>
                <a:latin typeface="DM Sans"/>
              </a:rPr>
              <a:t>Administração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68560" y="4112579"/>
            <a:ext cx="2060697" cy="1955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200" b="0" i="0">
                <a:solidFill>
                  <a:srgbClr val="4A5C4A"/>
                </a:solidFill>
                <a:latin typeface="DM Sans"/>
              </a:rPr>
              <a:t>Demasiado papel à volta de cada proposta. O tempo sai do comercial e não volta para a obra.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17930" y="3156786"/>
            <a:ext cx="2500703" cy="2970044"/>
          </a:xfrm>
          <a:prstGeom prst="roundRect">
            <a:avLst>
              <a:gd name="adj" fmla="val 6172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952600" y="3362123"/>
            <a:ext cx="2060697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1" i="0">
                <a:solidFill>
                  <a:srgbClr val="0B6B0B"/>
                </a:solidFill>
                <a:latin typeface="IBM Plex Mono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52600" y="3670127"/>
            <a:ext cx="2060697" cy="6355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121F12"/>
                </a:solidFill>
                <a:latin typeface="DM Sans"/>
              </a:rPr>
              <a:t>Propostas complexas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52600" y="4393694"/>
            <a:ext cx="2060697" cy="167446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200" b="0" i="0">
                <a:solidFill>
                  <a:srgbClr val="4A5C4A"/>
                </a:solidFill>
                <a:latin typeface="DM Sans"/>
              </a:rPr>
              <a:t>Há que perceber o material certo consoante o projecto. Sem vista, cada orçamento é uma conversa longa.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01970" y="3156786"/>
            <a:ext cx="2500703" cy="2970044"/>
          </a:xfrm>
          <a:prstGeom prst="roundRect">
            <a:avLst>
              <a:gd name="adj" fmla="val 6172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36640" y="3362123"/>
            <a:ext cx="2060697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1" i="0">
                <a:solidFill>
                  <a:srgbClr val="0B6B0B"/>
                </a:solidFill>
                <a:latin typeface="IBM Plex Mono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36640" y="3670127"/>
            <a:ext cx="2060697" cy="3544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121F12"/>
                </a:solidFill>
                <a:latin typeface="DM Sans"/>
              </a:rPr>
              <a:t>Comunicação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6640" y="4112579"/>
            <a:ext cx="2060697" cy="1955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200" b="0" i="0">
                <a:solidFill>
                  <a:srgbClr val="4A5C4A"/>
                </a:solidFill>
                <a:latin typeface="DM Sans"/>
              </a:rPr>
              <a:t>Interna e com o cliente. O estado da proposta some. O follow-up depende de quem se lembra.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7203" y="1726765"/>
            <a:ext cx="58667" cy="977792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Solução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Processo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Valor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Proposta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01 contexto</a:t>
            </a:r>
          </a:p>
        </p:txBody>
      </p:sp>
      <p:sp>
        <p:nvSpPr>
          <p:cNvPr id="54" name="Donut 53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Block Arc 54"/>
          <p:cNvSpPr/>
          <p:nvPr/>
        </p:nvSpPr>
        <p:spPr>
          <a:xfrm>
            <a:off x="8731523" y="1213424"/>
            <a:ext cx="410672" cy="410672"/>
          </a:xfrm>
          <a:prstGeom prst="blockArc">
            <a:avLst>
              <a:gd name="adj1" fmla="val 16200000"/>
              <a:gd name="adj2" fmla="val 21000000"/>
              <a:gd name="adj3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04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4 de 18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997222" y="1653431"/>
            <a:ext cx="2933377" cy="1613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450" b="1" i="0">
                <a:solidFill>
                  <a:srgbClr val="0B6B0B"/>
                </a:solidFill>
                <a:latin typeface="IBM Plex Mono"/>
              </a:rP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3929" y="1946768"/>
            <a:ext cx="3373383" cy="6600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 i="0">
                <a:solidFill>
                  <a:srgbClr val="121F12"/>
                </a:solidFill>
                <a:latin typeface="DM Sans"/>
              </a:rPr>
              <a:t>Solução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8596" y="2606778"/>
            <a:ext cx="3226714" cy="586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4A5C4A"/>
                </a:solidFill>
                <a:latin typeface="DM Sans"/>
              </a:rPr>
              <a:t>«Se não for preciso substituir, não se substitui.»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88596" y="3193454"/>
            <a:ext cx="3373383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secção 02 de 05  ·  slides 05–08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87319" y="1748765"/>
            <a:ext cx="2200032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50" b="0" i="0">
                <a:solidFill>
                  <a:srgbClr val="4A5C4A"/>
                </a:solidFill>
                <a:latin typeface="IBM Plex Mono"/>
              </a:rPr>
              <a:t>mapa do deck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523987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523987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523987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523987" y="2577444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65319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31991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831991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EAF7E6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831991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EAF7E6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831991" y="2577444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EAF7E6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73324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39996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139996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139996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81328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448000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448000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448000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448000" y="2577444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389333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756005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756005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9756005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697337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033890" y="3633460"/>
            <a:ext cx="2525148" cy="2200032"/>
          </a:xfrm>
          <a:prstGeom prst="roundRect">
            <a:avLst>
              <a:gd name="adj" fmla="val 8333"/>
            </a:avLst>
          </a:prstGeom>
          <a:solidFill>
            <a:srgbClr val="EAF7E6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217226" y="3780129"/>
            <a:ext cx="2158476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>
                <a:solidFill>
                  <a:srgbClr val="121F12"/>
                </a:solidFill>
                <a:latin typeface="IBM Plex Mono"/>
              </a:rPr>
              <a:t>06</a:t>
            </a:r>
            <a:r>
              <a:rPr sz="750" b="0" i="0">
                <a:solidFill>
                  <a:srgbClr val="121F12"/>
                </a:solidFill>
                <a:latin typeface="IBM Plex Mono"/>
              </a:rPr>
              <a:t>  ·  cartões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17226" y="4036800"/>
            <a:ext cx="2158476" cy="2762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sz="1700" b="1" i="0">
                <a:solidFill>
                  <a:srgbClr val="121F12"/>
                </a:solidFill>
                <a:latin typeface="DM Sans"/>
              </a:rPr>
              <a:t>Os três serviços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217226" y="4408361"/>
            <a:ext cx="2158476" cy="559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i="0">
                <a:solidFill>
                  <a:srgbClr val="121F12"/>
                </a:solidFill>
                <a:latin typeface="DM Sans"/>
              </a:rPr>
              <a:t>Odoo · Site · JoaquAIm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17226" y="5026814"/>
            <a:ext cx="680380" cy="623342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2956274" y="5026814"/>
            <a:ext cx="680380" cy="623342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3695322" y="5026814"/>
            <a:ext cx="680380" cy="623342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4705707" y="3633460"/>
            <a:ext cx="2525148" cy="2200032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889043" y="3780129"/>
            <a:ext cx="2158476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>
                <a:solidFill>
                  <a:srgbClr val="0B6B0B"/>
                </a:solidFill>
                <a:latin typeface="IBM Plex Mono"/>
              </a:rPr>
              <a:t>07</a:t>
            </a:r>
            <a:r>
              <a:rPr sz="750" b="0" i="0">
                <a:solidFill>
                  <a:srgbClr val="4A5C4A"/>
                </a:solidFill>
                <a:latin typeface="IBM Plex Mono"/>
              </a:rPr>
              <a:t>  ·  lista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889043" y="4036800"/>
            <a:ext cx="2158476" cy="51578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sz="1700" b="1" i="0">
                <a:solidFill>
                  <a:srgbClr val="121F12"/>
                </a:solidFill>
                <a:latin typeface="DM Sans"/>
              </a:rPr>
              <a:t>Eticadata — o princípio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889043" y="4647920"/>
            <a:ext cx="2158476" cy="3202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i="0">
                <a:solidFill>
                  <a:srgbClr val="4A5C4A"/>
                </a:solidFill>
                <a:latin typeface="DM Sans"/>
              </a:rPr>
              <a:t>A Eticadata já está. GOP, obras, o que já corre.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889043" y="5057981"/>
            <a:ext cx="62334" cy="62334"/>
          </a:xfrm>
          <a:prstGeom prst="rect">
            <a:avLst/>
          </a:prstGeom>
          <a:solidFill>
            <a:srgbClr val="9FD99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5001245" y="5057981"/>
            <a:ext cx="1123740" cy="62334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889043" y="5213817"/>
            <a:ext cx="62334" cy="62334"/>
          </a:xfrm>
          <a:prstGeom prst="rect">
            <a:avLst/>
          </a:prstGeom>
          <a:solidFill>
            <a:srgbClr val="9FD99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001245" y="5213817"/>
            <a:ext cx="981793" cy="62334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889043" y="5369653"/>
            <a:ext cx="62334" cy="62334"/>
          </a:xfrm>
          <a:prstGeom prst="rect">
            <a:avLst/>
          </a:prstGeom>
          <a:solidFill>
            <a:srgbClr val="9FD99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001245" y="5369653"/>
            <a:ext cx="839847" cy="62334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889043" y="5525488"/>
            <a:ext cx="62334" cy="62334"/>
          </a:xfrm>
          <a:prstGeom prst="rect">
            <a:avLst/>
          </a:prstGeom>
          <a:solidFill>
            <a:srgbClr val="9FD99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5001245" y="5525488"/>
            <a:ext cx="1123740" cy="62334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6272131" y="5026814"/>
            <a:ext cx="775389" cy="623342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7377525" y="3633460"/>
            <a:ext cx="2525148" cy="2200032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560861" y="3780129"/>
            <a:ext cx="2158476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>
                <a:solidFill>
                  <a:srgbClr val="0B6B0B"/>
                </a:solidFill>
                <a:latin typeface="IBM Plex Mono"/>
              </a:rPr>
              <a:t>08</a:t>
            </a:r>
            <a:r>
              <a:rPr sz="750" b="0" i="0">
                <a:solidFill>
                  <a:srgbClr val="4A5C4A"/>
                </a:solidFill>
                <a:latin typeface="IBM Plex Mono"/>
              </a:rPr>
              <a:t>  ·  qr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560861" y="4036800"/>
            <a:ext cx="2158476" cy="51578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sz="1700" b="1" i="0">
                <a:solidFill>
                  <a:srgbClr val="121F12"/>
                </a:solidFill>
                <a:latin typeface="DM Sans"/>
              </a:rPr>
              <a:t>Projecto a dois — o portal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560861" y="4647920"/>
            <a:ext cx="2158476" cy="3202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i="0">
                <a:solidFill>
                  <a:srgbClr val="4A5C4A"/>
                </a:solidFill>
                <a:latin typeface="DM Sans"/>
              </a:rPr>
              <a:t>Abre o plano no telemóvel.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095995" y="5026814"/>
            <a:ext cx="623342" cy="623342"/>
          </a:xfrm>
          <a:prstGeom prst="rect">
            <a:avLst/>
          </a:prstGeom>
          <a:solidFill>
            <a:srgbClr val="9FD99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7560861" y="5057981"/>
            <a:ext cx="1282619" cy="62334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560861" y="5213817"/>
            <a:ext cx="1068849" cy="62334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560861" y="5369653"/>
            <a:ext cx="1282619" cy="62334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560861" y="5525488"/>
            <a:ext cx="1068849" cy="62334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677203" y="1726765"/>
            <a:ext cx="58667" cy="1222240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66" name="Rectangle 65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02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Solução</a:t>
            </a:r>
          </a:p>
        </p:txBody>
      </p:sp>
      <p:sp>
        <p:nvSpPr>
          <p:cNvPr id="73" name="Rectangle 72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Processo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04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Valor</a:t>
            </a:r>
          </a:p>
        </p:txBody>
      </p:sp>
      <p:sp>
        <p:nvSpPr>
          <p:cNvPr id="86" name="Rectangle 85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Proposta</a:t>
            </a:r>
          </a:p>
        </p:txBody>
      </p:sp>
      <p:sp>
        <p:nvSpPr>
          <p:cNvPr id="93" name="Rectangle 92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02 solução</a:t>
            </a:r>
          </a:p>
        </p:txBody>
      </p:sp>
      <p:sp>
        <p:nvSpPr>
          <p:cNvPr id="97" name="Donut 96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8" name="Block Arc 97"/>
          <p:cNvSpPr/>
          <p:nvPr/>
        </p:nvSpPr>
        <p:spPr>
          <a:xfrm>
            <a:off x="8731523" y="1213424"/>
            <a:ext cx="410672" cy="410672"/>
          </a:xfrm>
          <a:prstGeom prst="blockArc">
            <a:avLst>
              <a:gd name="adj1" fmla="val 16200000"/>
              <a:gd name="adj2" fmla="val 600000"/>
              <a:gd name="adj3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05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5 de 18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033890" y="1800100"/>
            <a:ext cx="786878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 spc="176">
                <a:solidFill>
                  <a:srgbClr val="0B6B0B"/>
                </a:solidFill>
                <a:latin typeface="IBM Plex Mono"/>
              </a:rPr>
              <a:t>OS TRÊS SERVIÇOS · O QUE QUEREMOS PÔR LÁ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3890" y="2078770"/>
            <a:ext cx="7868784" cy="4840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900" b="1" i="0">
                <a:solidFill>
                  <a:srgbClr val="121F12"/>
                </a:solidFill>
                <a:latin typeface="DM Sans"/>
              </a:rPr>
              <a:t>Odoo · site · JoaquAIm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3890" y="2746114"/>
            <a:ext cx="2500703" cy="3373383"/>
          </a:xfrm>
          <a:prstGeom prst="roundRect">
            <a:avLst>
              <a:gd name="adj" fmla="val 5434"/>
            </a:avLst>
          </a:prstGeom>
          <a:solidFill>
            <a:srgbClr val="EAF7E6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268560" y="2951450"/>
            <a:ext cx="2060697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1" i="0">
                <a:solidFill>
                  <a:srgbClr val="121F12"/>
                </a:solidFill>
                <a:latin typeface="IBM Plex Mono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68560" y="3259455"/>
            <a:ext cx="2060697" cy="3544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121F12"/>
                </a:solidFill>
                <a:latin typeface="DM Sans"/>
              </a:rPr>
              <a:t>Odoo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68560" y="3701906"/>
            <a:ext cx="2060697" cy="23589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200" b="0" i="0">
                <a:solidFill>
                  <a:srgbClr val="121F12"/>
                </a:solidFill>
                <a:latin typeface="DM Sans"/>
              </a:rPr>
              <a:t>A vista das propostas técnicas. Contactos, circuito, estado. Sem substituir a Eticadata neste pacote.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17930" y="2746114"/>
            <a:ext cx="2500703" cy="3373383"/>
          </a:xfrm>
          <a:prstGeom prst="roundRect">
            <a:avLst>
              <a:gd name="adj" fmla="val 5434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952600" y="2951450"/>
            <a:ext cx="2060697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1" i="0">
                <a:solidFill>
                  <a:srgbClr val="0B6B0B"/>
                </a:solidFill>
                <a:latin typeface="IBM Plex Mono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52600" y="3259455"/>
            <a:ext cx="2060697" cy="3544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121F12"/>
                </a:solidFill>
                <a:latin typeface="DM Sans"/>
              </a:rPr>
              <a:t>Site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52600" y="3701906"/>
            <a:ext cx="2060697" cy="23589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200" b="0" i="0">
                <a:solidFill>
                  <a:srgbClr val="4A5C4A"/>
                </a:solidFill>
                <a:latin typeface="DM Sans"/>
              </a:rPr>
              <a:t>Deixa de ser só catálogo. Mostra o valor da obra e aponta para o comercial com o contexto do projecto.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01970" y="2746114"/>
            <a:ext cx="2500703" cy="3373383"/>
          </a:xfrm>
          <a:prstGeom prst="roundRect">
            <a:avLst>
              <a:gd name="adj" fmla="val 5434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36640" y="2951450"/>
            <a:ext cx="2060697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1" i="0">
                <a:solidFill>
                  <a:srgbClr val="0B6B0B"/>
                </a:solidFill>
                <a:latin typeface="IBM Plex Mono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36640" y="3259455"/>
            <a:ext cx="2060697" cy="3544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121F12"/>
                </a:solidFill>
                <a:latin typeface="DM Sans"/>
              </a:rPr>
              <a:t>JoaquAIm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6640" y="3701906"/>
            <a:ext cx="2060697" cy="23589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200" b="0" i="0">
                <a:solidFill>
                  <a:srgbClr val="4A5C4A"/>
                </a:solidFill>
                <a:latin typeface="DM Sans"/>
              </a:rPr>
              <a:t>Conhece materiais, marcas e o tom Termipol. Rascunha a proposta e o follow-up. Um humano envia.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77203" y="1726765"/>
            <a:ext cx="58667" cy="1466688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Solução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Processo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Valor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Proposta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02 solução</a:t>
            </a:r>
          </a:p>
        </p:txBody>
      </p:sp>
      <p:sp>
        <p:nvSpPr>
          <p:cNvPr id="54" name="Donut 53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Block Arc 54"/>
          <p:cNvSpPr/>
          <p:nvPr/>
        </p:nvSpPr>
        <p:spPr>
          <a:xfrm>
            <a:off x="8731523" y="1213424"/>
            <a:ext cx="410672" cy="410672"/>
          </a:xfrm>
          <a:prstGeom prst="blockArc">
            <a:avLst>
              <a:gd name="adj1" fmla="val 16200000"/>
              <a:gd name="adj2" fmla="val 1800000"/>
              <a:gd name="adj3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06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6 de 18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033890" y="1800100"/>
            <a:ext cx="676715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 spc="176">
                <a:solidFill>
                  <a:srgbClr val="0B6B0B"/>
                </a:solidFill>
                <a:latin typeface="IBM Plex Mono"/>
              </a:rPr>
              <a:t>ETICADATA · O PRINCÍPIO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3890" y="2078770"/>
            <a:ext cx="6767154" cy="894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900" b="1" i="0">
                <a:solidFill>
                  <a:srgbClr val="121F12"/>
                </a:solidFill>
                <a:latin typeface="DM Sans"/>
              </a:rPr>
              <a:t>Se não for preciso substituir, não se substitui.</a:t>
            </a:r>
          </a:p>
        </p:txBody>
      </p:sp>
      <p:sp>
        <p:nvSpPr>
          <p:cNvPr id="4" name="Oval 3"/>
          <p:cNvSpPr/>
          <p:nvPr/>
        </p:nvSpPr>
        <p:spPr>
          <a:xfrm>
            <a:off x="2063223" y="3185917"/>
            <a:ext cx="77917" cy="77917"/>
          </a:xfrm>
          <a:prstGeom prst="ellipse">
            <a:avLst/>
          </a:prstGeom>
          <a:solidFill>
            <a:srgbClr val="3DFF3D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341894" y="3120119"/>
            <a:ext cx="6437149" cy="2617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 i="0">
                <a:solidFill>
                  <a:srgbClr val="121F12"/>
                </a:solidFill>
                <a:latin typeface="DM Sans"/>
              </a:rPr>
              <a:t>A Eticadata já está. GOP, obras, o que já corre.</a:t>
            </a:r>
          </a:p>
        </p:txBody>
      </p:sp>
      <p:sp>
        <p:nvSpPr>
          <p:cNvPr id="6" name="Oval 5"/>
          <p:cNvSpPr/>
          <p:nvPr/>
        </p:nvSpPr>
        <p:spPr>
          <a:xfrm>
            <a:off x="2063223" y="3587015"/>
            <a:ext cx="77917" cy="77917"/>
          </a:xfrm>
          <a:prstGeom prst="ellipse">
            <a:avLst/>
          </a:prstGeom>
          <a:solidFill>
            <a:srgbClr val="3DFF3D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341894" y="3521218"/>
            <a:ext cx="6437149" cy="2617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 i="0">
                <a:solidFill>
                  <a:srgbClr val="121F12"/>
                </a:solidFill>
                <a:latin typeface="DM Sans"/>
              </a:rPr>
              <a:t>O valor novo não é «outro ERP». É a vista comercial, o site e o agente.</a:t>
            </a:r>
          </a:p>
        </p:txBody>
      </p:sp>
      <p:sp>
        <p:nvSpPr>
          <p:cNvPr id="8" name="Oval 7"/>
          <p:cNvSpPr/>
          <p:nvPr/>
        </p:nvSpPr>
        <p:spPr>
          <a:xfrm>
            <a:off x="2063223" y="3988114"/>
            <a:ext cx="77917" cy="77917"/>
          </a:xfrm>
          <a:prstGeom prst="ellipse">
            <a:avLst/>
          </a:prstGeom>
          <a:solidFill>
            <a:srgbClr val="3DFF3D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341894" y="3922316"/>
            <a:ext cx="6437149" cy="2617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 i="0">
                <a:solidFill>
                  <a:srgbClr val="121F12"/>
                </a:solidFill>
                <a:latin typeface="DM Sans"/>
              </a:rPr>
              <a:t>Poupa custo a um amigo. Traz o que dói de verdade.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33890" y="4396749"/>
            <a:ext cx="6767154" cy="114585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290560" y="4543418"/>
            <a:ext cx="6327147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50" b="1" i="0">
                <a:solidFill>
                  <a:srgbClr val="121F12"/>
                </a:solidFill>
                <a:latin typeface="DM Sans"/>
              </a:rPr>
              <a:t>Na visita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90560" y="4836756"/>
            <a:ext cx="6327147" cy="7058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200" b="0" i="0">
                <a:solidFill>
                  <a:srgbClr val="4A5C4A"/>
                </a:solidFill>
                <a:latin typeface="DM Sans"/>
              </a:rPr>
              <a:t>Perceber o que a Eticadata já cobre e o que fica de fora. Se estiver a travar o comercial, orçamenta-se a fundo à parte. Enterprise, faturação PT e troca de ERP ficam de fora deste rascunho.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77203" y="1726765"/>
            <a:ext cx="58667" cy="1711136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Solução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Processo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Valor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Proposta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02 solução</a:t>
            </a:r>
          </a:p>
        </p:txBody>
      </p:sp>
      <p:sp>
        <p:nvSpPr>
          <p:cNvPr id="51" name="Donut 50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Block Arc 51"/>
          <p:cNvSpPr/>
          <p:nvPr/>
        </p:nvSpPr>
        <p:spPr>
          <a:xfrm>
            <a:off x="8731523" y="1213424"/>
            <a:ext cx="410672" cy="410672"/>
          </a:xfrm>
          <a:prstGeom prst="blockArc">
            <a:avLst>
              <a:gd name="adj1" fmla="val 16200000"/>
              <a:gd name="adj2" fmla="val 3000000"/>
              <a:gd name="adj3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07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7 de 18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033890" y="1800100"/>
            <a:ext cx="4406519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 spc="176">
                <a:solidFill>
                  <a:srgbClr val="0B6B0B"/>
                </a:solidFill>
                <a:latin typeface="IBM Plex Mono"/>
              </a:rPr>
              <a:t>PROJECTO A DOIS · O PORTAL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3890" y="2078770"/>
            <a:ext cx="4406519" cy="4840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900" b="1" i="0">
                <a:solidFill>
                  <a:srgbClr val="121F12"/>
                </a:solidFill>
                <a:latin typeface="DM Sans"/>
              </a:rPr>
              <a:t>Um plano. Dois lados.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33890" y="2709446"/>
            <a:ext cx="4406519" cy="7119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350" b="0" i="0">
                <a:solidFill>
                  <a:srgbClr val="121F12"/>
                </a:solidFill>
                <a:latin typeface="DM Sans"/>
              </a:rPr>
              <a:t>Cada fase tem o que a Opencloud faz e o que a Termipol faz. O estado é um só. O clique abre a tarefa, a conversa e o critério.</a:t>
            </a:r>
          </a:p>
        </p:txBody>
      </p:sp>
      <p:sp>
        <p:nvSpPr>
          <p:cNvPr id="5" name="Rectangle 4"/>
          <p:cNvSpPr/>
          <p:nvPr/>
        </p:nvSpPr>
        <p:spPr>
          <a:xfrm>
            <a:off x="2033890" y="3626738"/>
            <a:ext cx="51334" cy="146668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195225" y="3568070"/>
            <a:ext cx="1393354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121F12"/>
                </a:solidFill>
                <a:latin typeface="DM Sans"/>
              </a:rPr>
              <a:t>Plano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10580" y="3568070"/>
            <a:ext cx="2829828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21F12"/>
                </a:solidFill>
                <a:latin typeface="DM Sans"/>
              </a:rPr>
              <a:t>12 fases, 120 tarefas, 60 / 60</a:t>
            </a:r>
          </a:p>
        </p:txBody>
      </p:sp>
      <p:sp>
        <p:nvSpPr>
          <p:cNvPr id="8" name="Rectangle 7"/>
          <p:cNvSpPr/>
          <p:nvPr/>
        </p:nvSpPr>
        <p:spPr>
          <a:xfrm>
            <a:off x="2033890" y="3978743"/>
            <a:ext cx="51334" cy="146668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195225" y="3920076"/>
            <a:ext cx="1393354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121F12"/>
                </a:solidFill>
                <a:latin typeface="DM Sans"/>
              </a:rPr>
              <a:t>Visão geral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10580" y="3920076"/>
            <a:ext cx="2829828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21F12"/>
                </a:solidFill>
                <a:latin typeface="DM Sans"/>
              </a:rPr>
              <a:t>horas, aceitação, bloqueios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33890" y="4330748"/>
            <a:ext cx="51334" cy="146668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195225" y="4272081"/>
            <a:ext cx="1393354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121F12"/>
                </a:solidFill>
                <a:latin typeface="DM Sans"/>
              </a:rPr>
              <a:t>Tarefa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10580" y="4272081"/>
            <a:ext cx="2829828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21F12"/>
                </a:solidFill>
                <a:latin typeface="DM Sans"/>
              </a:rPr>
              <a:t>modal: estado, chatter, dono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33890" y="4682754"/>
            <a:ext cx="51334" cy="146668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195225" y="4624086"/>
            <a:ext cx="1393354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121F12"/>
                </a:solidFill>
                <a:latin typeface="DM Sans"/>
              </a:rPr>
              <a:t>QR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0580" y="4624086"/>
            <a:ext cx="2829828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121F12"/>
                </a:solidFill>
                <a:latin typeface="DM Sans"/>
              </a:rPr>
              <a:t>sem login · só este link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07081" y="1800100"/>
            <a:ext cx="3095592" cy="4290064"/>
          </a:xfrm>
          <a:prstGeom prst="roundRect">
            <a:avLst>
              <a:gd name="adj" fmla="val 4273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00419" y="2020103"/>
            <a:ext cx="2655586" cy="6600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50" b="1" i="0">
                <a:solidFill>
                  <a:srgbClr val="121F12"/>
                </a:solidFill>
                <a:latin typeface="DM Sans"/>
              </a:rPr>
              <a:t>Abre o plano</a:t>
            </a:r>
          </a:p>
          <a:p>
            <a:pPr algn="l">
              <a:spcAft>
                <a:spcPts val="0"/>
              </a:spcAft>
            </a:pPr>
            <a:r>
              <a:rPr sz="1750" b="1" i="0">
                <a:solidFill>
                  <a:srgbClr val="121F12"/>
                </a:solidFill>
                <a:latin typeface="DM Sans"/>
              </a:rPr>
              <a:t>no telemóvel.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88420" y="2658112"/>
            <a:ext cx="2332914" cy="233291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20" name="Picture 19" descr="9a5ff48b56660a8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087" y="2716780"/>
            <a:ext cx="2215579" cy="221557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100419" y="5079028"/>
            <a:ext cx="2655586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IBM Plex Mono"/>
              </a:rPr>
              <a:t>sem conta · só leitura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00419" y="5335699"/>
            <a:ext cx="2655586" cy="366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50" b="0" i="0">
                <a:solidFill>
                  <a:srgbClr val="4A5C4A"/>
                </a:solidFill>
                <a:latin typeface="IBM Plex Mono"/>
              </a:rPr>
              <a:t>opencloud.pro/p/</a:t>
            </a:r>
          </a:p>
          <a:p>
            <a:pPr algn="l">
              <a:spcAft>
                <a:spcPts val="0"/>
              </a:spcAft>
            </a:pPr>
            <a:r>
              <a:rPr sz="650" b="0" i="0">
                <a:solidFill>
                  <a:srgbClr val="4A5C4A"/>
                </a:solidFill>
                <a:latin typeface="IBM Plex Mono"/>
              </a:rPr>
              <a:t>7f3c9a1e-4b62-4d18-9e5a-c8d0f21b6a47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77203" y="1726765"/>
            <a:ext cx="58667" cy="195558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Solução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Processo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04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Valor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Proposta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02 solução</a:t>
            </a:r>
          </a:p>
        </p:txBody>
      </p:sp>
      <p:sp>
        <p:nvSpPr>
          <p:cNvPr id="61" name="Donut 60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Block Arc 61"/>
          <p:cNvSpPr/>
          <p:nvPr/>
        </p:nvSpPr>
        <p:spPr>
          <a:xfrm>
            <a:off x="8731523" y="1213424"/>
            <a:ext cx="410672" cy="410672"/>
          </a:xfrm>
          <a:prstGeom prst="blockArc">
            <a:avLst>
              <a:gd name="adj1" fmla="val 16200000"/>
              <a:gd name="adj2" fmla="val 4200000"/>
              <a:gd name="adj3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08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8 de 18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997222" y="1653431"/>
            <a:ext cx="2933377" cy="1613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450" b="1" i="0">
                <a:solidFill>
                  <a:srgbClr val="0B6B0B"/>
                </a:solidFill>
                <a:latin typeface="IBM Plex Mono"/>
              </a:rP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3929" y="1946768"/>
            <a:ext cx="3373383" cy="6600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 i="0">
                <a:solidFill>
                  <a:srgbClr val="121F12"/>
                </a:solidFill>
                <a:latin typeface="DM Sans"/>
              </a:rPr>
              <a:t>Processo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8596" y="2606778"/>
            <a:ext cx="3226714" cy="586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4A5C4A"/>
                </a:solidFill>
                <a:latin typeface="DM Sans"/>
              </a:rPr>
              <a:t>«Sem saltar o diagnóstico.»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88596" y="3193454"/>
            <a:ext cx="3373383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secção 03 de 05  ·  slides 09–11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87319" y="1748765"/>
            <a:ext cx="2200032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50" b="0" i="0">
                <a:solidFill>
                  <a:srgbClr val="4A5C4A"/>
                </a:solidFill>
                <a:latin typeface="IBM Plex Mono"/>
              </a:rPr>
              <a:t>mapa do deck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523987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523987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523987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523987" y="2577444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65319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31991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831991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831991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831991" y="2577444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73324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39996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139996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EAF7E6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139996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EAF7E6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81328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03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448000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448000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448000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448000" y="2577444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389333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756005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756005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9756005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697337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033890" y="3633460"/>
            <a:ext cx="3861057" cy="2200032"/>
          </a:xfrm>
          <a:prstGeom prst="roundRect">
            <a:avLst>
              <a:gd name="adj" fmla="val 8333"/>
            </a:avLst>
          </a:prstGeom>
          <a:solidFill>
            <a:srgbClr val="EAF7E6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217226" y="3780129"/>
            <a:ext cx="3494385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>
                <a:solidFill>
                  <a:srgbClr val="121F12"/>
                </a:solidFill>
                <a:latin typeface="IBM Plex Mono"/>
              </a:rPr>
              <a:t>10</a:t>
            </a:r>
            <a:r>
              <a:rPr sz="750" b="0" i="0">
                <a:solidFill>
                  <a:srgbClr val="121F12"/>
                </a:solidFill>
                <a:latin typeface="IBM Plex Mono"/>
              </a:rPr>
              <a:t>  ·  passos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17226" y="4036800"/>
            <a:ext cx="3494385" cy="2762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sz="1700" b="1" i="0">
                <a:solidFill>
                  <a:srgbClr val="121F12"/>
                </a:solidFill>
                <a:latin typeface="DM Sans"/>
              </a:rPr>
              <a:t>Doze fases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217226" y="4408361"/>
            <a:ext cx="3494385" cy="559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i="0">
                <a:solidFill>
                  <a:srgbClr val="121F12"/>
                </a:solidFill>
                <a:latin typeface="DM Sans"/>
              </a:rPr>
              <a:t>12 passos, de «Visita e diagnóstico» a «Arranque e acompanhamento»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17226" y="5026814"/>
            <a:ext cx="840595" cy="178447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101822" y="5026814"/>
            <a:ext cx="840595" cy="178447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3986419" y="5026814"/>
            <a:ext cx="840595" cy="178447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871015" y="5026814"/>
            <a:ext cx="840595" cy="178447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217226" y="5249262"/>
            <a:ext cx="840595" cy="178447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101822" y="5249262"/>
            <a:ext cx="840595" cy="178447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986419" y="5249262"/>
            <a:ext cx="840595" cy="178447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871015" y="5249262"/>
            <a:ext cx="840595" cy="178447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2217226" y="5471710"/>
            <a:ext cx="840595" cy="178447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3101822" y="5471710"/>
            <a:ext cx="840595" cy="178447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986419" y="5471710"/>
            <a:ext cx="840595" cy="178447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871015" y="5471710"/>
            <a:ext cx="840595" cy="178447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6041616" y="3633460"/>
            <a:ext cx="3861057" cy="2200032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224952" y="3780129"/>
            <a:ext cx="3494385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>
                <a:solidFill>
                  <a:srgbClr val="0B6B0B"/>
                </a:solidFill>
                <a:latin typeface="IBM Plex Mono"/>
              </a:rPr>
              <a:t>11</a:t>
            </a:r>
            <a:r>
              <a:rPr sz="750" b="0" i="0">
                <a:solidFill>
                  <a:srgbClr val="4A5C4A"/>
                </a:solidFill>
                <a:latin typeface="IBM Plex Mono"/>
              </a:rPr>
              <a:t>  ·  cartões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224952" y="4036800"/>
            <a:ext cx="3494385" cy="2762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sz="1700" b="1" i="0">
                <a:solidFill>
                  <a:srgbClr val="121F12"/>
                </a:solidFill>
                <a:latin typeface="DM Sans"/>
              </a:rPr>
              <a:t>A vista das propostas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24952" y="4408361"/>
            <a:ext cx="3494385" cy="559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i="0">
                <a:solidFill>
                  <a:srgbClr val="4A5C4A"/>
                </a:solidFill>
                <a:latin typeface="DM Sans"/>
              </a:rPr>
              <a:t>Projecto · Materiais · Proposta · Memória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224952" y="5026814"/>
            <a:ext cx="1125683" cy="623342"/>
          </a:xfrm>
          <a:prstGeom prst="rect">
            <a:avLst/>
          </a:prstGeom>
          <a:solidFill>
            <a:srgbClr val="9FD99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7409303" y="5026814"/>
            <a:ext cx="1125683" cy="623342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593654" y="5026814"/>
            <a:ext cx="1125683" cy="623342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677203" y="1726765"/>
            <a:ext cx="58667" cy="2200032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Solução</a:t>
            </a:r>
          </a:p>
        </p:txBody>
      </p:sp>
      <p:sp>
        <p:nvSpPr>
          <p:cNvPr id="67" name="Rectangle 66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03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Processo</a:t>
            </a:r>
          </a:p>
        </p:txBody>
      </p:sp>
      <p:sp>
        <p:nvSpPr>
          <p:cNvPr id="74" name="Rectangle 73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04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Valor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Proposta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03 processo</a:t>
            </a:r>
          </a:p>
        </p:txBody>
      </p:sp>
      <p:sp>
        <p:nvSpPr>
          <p:cNvPr id="91" name="Donut 90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2" name="Block Arc 91"/>
          <p:cNvSpPr/>
          <p:nvPr/>
        </p:nvSpPr>
        <p:spPr>
          <a:xfrm>
            <a:off x="8731523" y="1213424"/>
            <a:ext cx="410672" cy="410672"/>
          </a:xfrm>
          <a:prstGeom prst="blockArc">
            <a:avLst>
              <a:gd name="adj1" fmla="val 16200000"/>
              <a:gd name="adj2" fmla="val 5400000"/>
              <a:gd name="adj3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09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9 de 18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033890" y="1800100"/>
            <a:ext cx="786878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 spc="176">
                <a:solidFill>
                  <a:srgbClr val="0B6B0B"/>
                </a:solidFill>
                <a:latin typeface="IBM Plex Mono"/>
              </a:rPr>
              <a:t>PROCESSO · DOZE FASES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3890" y="2078770"/>
            <a:ext cx="7868784" cy="4155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21F12"/>
                </a:solidFill>
                <a:latin typeface="DM Sans"/>
              </a:rPr>
              <a:t>Da visita ao arranque. Sem saltar o diagnóstico.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3890" y="2677668"/>
            <a:ext cx="1857194" cy="105194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239226" y="2824337"/>
            <a:ext cx="73334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i="0">
                <a:solidFill>
                  <a:srgbClr val="0B6B0B"/>
                </a:solidFill>
                <a:latin typeface="IBM Plex Mono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39226" y="3117675"/>
            <a:ext cx="1527189" cy="5752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 i="0">
                <a:solidFill>
                  <a:srgbClr val="121F12"/>
                </a:solidFill>
                <a:latin typeface="DM Sans"/>
              </a:rPr>
              <a:t>Visita e diagnóstico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37753" y="2677668"/>
            <a:ext cx="1857194" cy="105194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243089" y="2824337"/>
            <a:ext cx="73334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i="0">
                <a:solidFill>
                  <a:srgbClr val="0B6B0B"/>
                </a:solidFill>
                <a:latin typeface="IBM Plex Mono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43089" y="3117675"/>
            <a:ext cx="1527189" cy="5752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 i="0">
                <a:solidFill>
                  <a:srgbClr val="121F12"/>
                </a:solidFill>
                <a:latin typeface="DM Sans"/>
              </a:rPr>
              <a:t>Âmbito e desenho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41616" y="2677668"/>
            <a:ext cx="1857194" cy="105194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46953" y="2824337"/>
            <a:ext cx="73334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i="0">
                <a:solidFill>
                  <a:srgbClr val="0B6B0B"/>
                </a:solidFill>
                <a:latin typeface="IBM Plex Mono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46953" y="3117675"/>
            <a:ext cx="1527189" cy="5752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i="0">
                <a:solidFill>
                  <a:srgbClr val="121F12"/>
                </a:solidFill>
                <a:latin typeface="DM Sans"/>
              </a:rPr>
              <a:t>Empresa, acessos e ambiente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5479" y="2677668"/>
            <a:ext cx="1857194" cy="105194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50816" y="2824337"/>
            <a:ext cx="73334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i="0">
                <a:solidFill>
                  <a:srgbClr val="0B6B0B"/>
                </a:solidFill>
                <a:latin typeface="IBM Plex Mono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0816" y="3117675"/>
            <a:ext cx="1527189" cy="5752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 i="0">
                <a:solidFill>
                  <a:srgbClr val="121F12"/>
                </a:solidFill>
                <a:latin typeface="DM Sans"/>
              </a:rPr>
              <a:t>Propostas técnicas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33890" y="3876279"/>
            <a:ext cx="1857194" cy="105194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239226" y="4022948"/>
            <a:ext cx="73334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i="0">
                <a:solidFill>
                  <a:srgbClr val="0B6B0B"/>
                </a:solidFill>
                <a:latin typeface="IBM Plex Mono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39226" y="4316285"/>
            <a:ext cx="1527189" cy="5752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 i="0">
                <a:solidFill>
                  <a:srgbClr val="121F12"/>
                </a:solidFill>
                <a:latin typeface="DM Sans"/>
              </a:rPr>
              <a:t>Comunicação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037753" y="3876279"/>
            <a:ext cx="1857194" cy="105194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243089" y="4022948"/>
            <a:ext cx="73334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i="0">
                <a:solidFill>
                  <a:srgbClr val="0B6B0B"/>
                </a:solidFill>
                <a:latin typeface="IBM Plex Mono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43089" y="4316285"/>
            <a:ext cx="1527189" cy="5752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 i="0">
                <a:solidFill>
                  <a:srgbClr val="121F12"/>
                </a:solidFill>
                <a:latin typeface="DM Sans"/>
              </a:rPr>
              <a:t>Administração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041616" y="3876279"/>
            <a:ext cx="1857194" cy="105194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46953" y="4022948"/>
            <a:ext cx="73334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i="0">
                <a:solidFill>
                  <a:srgbClr val="0B6B0B"/>
                </a:solidFill>
                <a:latin typeface="IBM Plex Mono"/>
              </a:rPr>
              <a:t>07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46953" y="4316285"/>
            <a:ext cx="1527189" cy="5752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 i="0">
                <a:solidFill>
                  <a:srgbClr val="121F12"/>
                </a:solidFill>
                <a:latin typeface="DM Sans"/>
              </a:rPr>
              <a:t>Site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5479" y="3876279"/>
            <a:ext cx="1857194" cy="105194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50816" y="4022948"/>
            <a:ext cx="73334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i="0">
                <a:solidFill>
                  <a:srgbClr val="0B6B0B"/>
                </a:solidFill>
                <a:latin typeface="IBM Plex Mono"/>
              </a:rPr>
              <a:t>08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50816" y="4316285"/>
            <a:ext cx="1527189" cy="5752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 i="0">
                <a:solidFill>
                  <a:srgbClr val="121F12"/>
                </a:solidFill>
                <a:latin typeface="DM Sans"/>
              </a:rPr>
              <a:t>JoaquAIm — conhecimento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033890" y="5074889"/>
            <a:ext cx="1857194" cy="105194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239226" y="5221558"/>
            <a:ext cx="73334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i="0">
                <a:solidFill>
                  <a:srgbClr val="0B6B0B"/>
                </a:solidFill>
                <a:latin typeface="IBM Plex Mono"/>
              </a:rPr>
              <a:t>09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39226" y="5514896"/>
            <a:ext cx="1527189" cy="5752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 i="0">
                <a:solidFill>
                  <a:srgbClr val="121F12"/>
                </a:solidFill>
                <a:latin typeface="DM Sans"/>
              </a:rPr>
              <a:t>JoaquAIm — operação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037753" y="5074889"/>
            <a:ext cx="1857194" cy="105194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243089" y="5221558"/>
            <a:ext cx="73334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i="0">
                <a:solidFill>
                  <a:srgbClr val="0B6B0B"/>
                </a:solidFill>
                <a:latin typeface="IBM Plex Mono"/>
              </a:rPr>
              <a:t>10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43089" y="5514896"/>
            <a:ext cx="1527189" cy="5752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 i="0">
                <a:solidFill>
                  <a:srgbClr val="121F12"/>
                </a:solidFill>
                <a:latin typeface="DM Sans"/>
              </a:rPr>
              <a:t>Ligações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41616" y="5074889"/>
            <a:ext cx="1857194" cy="105194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46953" y="5221558"/>
            <a:ext cx="73334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i="0">
                <a:solidFill>
                  <a:srgbClr val="0B6B0B"/>
                </a:solidFill>
                <a:latin typeface="IBM Plex Mono"/>
              </a:rPr>
              <a:t>11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6953" y="5514896"/>
            <a:ext cx="1527189" cy="5752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 i="0">
                <a:solidFill>
                  <a:srgbClr val="121F12"/>
                </a:solidFill>
                <a:latin typeface="DM Sans"/>
              </a:rPr>
              <a:t>Formação e ensaio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045479" y="5074889"/>
            <a:ext cx="1857194" cy="105194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250816" y="5221558"/>
            <a:ext cx="73334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i="0">
                <a:solidFill>
                  <a:srgbClr val="0B6B0B"/>
                </a:solidFill>
                <a:latin typeface="IBM Plex Mono"/>
              </a:rPr>
              <a:t>12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50816" y="5514896"/>
            <a:ext cx="1527189" cy="5752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 i="0">
                <a:solidFill>
                  <a:srgbClr val="121F12"/>
                </a:solidFill>
                <a:latin typeface="DM Sans"/>
              </a:rPr>
              <a:t>Arranque e acompanhamento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77203" y="1726765"/>
            <a:ext cx="58667" cy="2444480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Solução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03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Processo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04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Valor</a:t>
            </a:r>
          </a:p>
        </p:txBody>
      </p:sp>
      <p:sp>
        <p:nvSpPr>
          <p:cNvPr id="67" name="Rectangle 66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Proposta</a:t>
            </a:r>
          </a:p>
        </p:txBody>
      </p:sp>
      <p:sp>
        <p:nvSpPr>
          <p:cNvPr id="74" name="Rectangle 73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03 processo</a:t>
            </a:r>
          </a:p>
        </p:txBody>
      </p:sp>
      <p:sp>
        <p:nvSpPr>
          <p:cNvPr id="78" name="Donut 77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9" name="Block Arc 78"/>
          <p:cNvSpPr/>
          <p:nvPr/>
        </p:nvSpPr>
        <p:spPr>
          <a:xfrm>
            <a:off x="8731523" y="1213424"/>
            <a:ext cx="410672" cy="410672"/>
          </a:xfrm>
          <a:prstGeom prst="blockArc">
            <a:avLst>
              <a:gd name="adj1" fmla="val 16200000"/>
              <a:gd name="adj2" fmla="val 6600000"/>
              <a:gd name="adj3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10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10 de 18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033890" y="1800100"/>
            <a:ext cx="786878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 spc="176">
                <a:solidFill>
                  <a:srgbClr val="0B6B0B"/>
                </a:solidFill>
                <a:latin typeface="IBM Plex Mono"/>
              </a:rPr>
              <a:t>A VISTA · PROPOSTAS TÉCNICAS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3890" y="2078770"/>
            <a:ext cx="7868784" cy="4840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900" b="1" i="0">
                <a:solidFill>
                  <a:srgbClr val="121F12"/>
                </a:solidFill>
                <a:latin typeface="DM Sans"/>
              </a:rPr>
              <a:t>O material certo, consoante o projecto.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3890" y="2746114"/>
            <a:ext cx="3842723" cy="1598690"/>
          </a:xfrm>
          <a:prstGeom prst="roundRect">
            <a:avLst>
              <a:gd name="adj" fmla="val 11467"/>
            </a:avLst>
          </a:prstGeom>
          <a:solidFill>
            <a:srgbClr val="EAF7E6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268560" y="2951450"/>
            <a:ext cx="3402717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1" i="0">
                <a:solidFill>
                  <a:srgbClr val="121F12"/>
                </a:solidFill>
                <a:latin typeface="IBM Plex Mono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68560" y="3259455"/>
            <a:ext cx="3402717" cy="3544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121F12"/>
                </a:solidFill>
                <a:latin typeface="DM Sans"/>
              </a:rPr>
              <a:t>Projecto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68560" y="3701906"/>
            <a:ext cx="3402717" cy="584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200" b="0" i="0">
                <a:solidFill>
                  <a:srgbClr val="121F12"/>
                </a:solidFill>
                <a:latin typeface="DM Sans"/>
              </a:rPr>
              <a:t>Tipo de obra, exigências térmicas, fogo, água, luz. O contexto entra uma vez.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59950" y="2746114"/>
            <a:ext cx="3842723" cy="1598690"/>
          </a:xfrm>
          <a:prstGeom prst="roundRect">
            <a:avLst>
              <a:gd name="adj" fmla="val 11467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94620" y="2951450"/>
            <a:ext cx="3402717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1" i="0">
                <a:solidFill>
                  <a:srgbClr val="0B6B0B"/>
                </a:solidFill>
                <a:latin typeface="IBM Plex Mono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94620" y="3259455"/>
            <a:ext cx="3402717" cy="3544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121F12"/>
                </a:solidFill>
                <a:latin typeface="DM Sans"/>
              </a:rPr>
              <a:t>Materiais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94620" y="3701906"/>
            <a:ext cx="3402717" cy="584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200" b="0" i="0">
                <a:solidFill>
                  <a:srgbClr val="4A5C4A"/>
                </a:solidFill>
                <a:latin typeface="DM Sans"/>
              </a:rPr>
              <a:t>Amostras, marcas, alternativas. O comercial vê o que encaixa — não uma lista infinita.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033890" y="4528140"/>
            <a:ext cx="3842723" cy="1598690"/>
          </a:xfrm>
          <a:prstGeom prst="roundRect">
            <a:avLst>
              <a:gd name="adj" fmla="val 11467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268560" y="4733477"/>
            <a:ext cx="3402717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1" i="0">
                <a:solidFill>
                  <a:srgbClr val="0B6B0B"/>
                </a:solidFill>
                <a:latin typeface="IBM Plex Mono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68560" y="5041481"/>
            <a:ext cx="3402717" cy="3544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121F12"/>
                </a:solidFill>
                <a:latin typeface="DM Sans"/>
              </a:rPr>
              <a:t>Proposta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68560" y="5483932"/>
            <a:ext cx="3402717" cy="584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200" b="0" i="0">
                <a:solidFill>
                  <a:srgbClr val="4A5C4A"/>
                </a:solidFill>
                <a:latin typeface="DM Sans"/>
              </a:rPr>
              <a:t>Circuito, estado, quem envia. O JoaquAIm rascunha; a Termipol assina o envio.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59950" y="4528140"/>
            <a:ext cx="3842723" cy="1598690"/>
          </a:xfrm>
          <a:prstGeom prst="roundRect">
            <a:avLst>
              <a:gd name="adj" fmla="val 11467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94620" y="4733477"/>
            <a:ext cx="3402717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1" i="0">
                <a:solidFill>
                  <a:srgbClr val="0B6B0B"/>
                </a:solidFill>
                <a:latin typeface="IBM Plex Mono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94620" y="5041481"/>
            <a:ext cx="3402717" cy="3544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 i="0">
                <a:solidFill>
                  <a:srgbClr val="121F12"/>
                </a:solidFill>
                <a:latin typeface="DM Sans"/>
              </a:rPr>
              <a:t>Memória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94620" y="5483932"/>
            <a:ext cx="3402717" cy="584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200" b="0" i="0">
                <a:solidFill>
                  <a:srgbClr val="4A5C4A"/>
                </a:solidFill>
                <a:latin typeface="DM Sans"/>
              </a:rPr>
              <a:t>A escolha fica. A próxima obra semelhante não recomeça do zero.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77203" y="1726765"/>
            <a:ext cx="58667" cy="2688929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Solução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Processo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04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Valor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Proposta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03 processo</a:t>
            </a:r>
          </a:p>
        </p:txBody>
      </p:sp>
      <p:sp>
        <p:nvSpPr>
          <p:cNvPr id="58" name="Donut 57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Block Arc 58"/>
          <p:cNvSpPr/>
          <p:nvPr/>
        </p:nvSpPr>
        <p:spPr>
          <a:xfrm>
            <a:off x="8731523" y="1213424"/>
            <a:ext cx="410672" cy="410672"/>
          </a:xfrm>
          <a:prstGeom prst="blockArc">
            <a:avLst>
              <a:gd name="adj1" fmla="val 16200000"/>
              <a:gd name="adj2" fmla="val 7800000"/>
              <a:gd name="adj3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11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11 de 18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997222" y="1653431"/>
            <a:ext cx="2933377" cy="1613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450" b="1" i="0">
                <a:solidFill>
                  <a:srgbClr val="0B6B0B"/>
                </a:solidFill>
                <a:latin typeface="IBM Plex Mono"/>
              </a:rP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3929" y="1946768"/>
            <a:ext cx="3373383" cy="6600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 i="0">
                <a:solidFill>
                  <a:srgbClr val="121F12"/>
                </a:solidFill>
                <a:latin typeface="DM Sans"/>
              </a:rPr>
              <a:t>Valor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8596" y="2606778"/>
            <a:ext cx="3226714" cy="586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4A5C4A"/>
                </a:solidFill>
                <a:latin typeface="DM Sans"/>
              </a:rPr>
              <a:t>«Menos voltas. Mais obra.»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88596" y="3193454"/>
            <a:ext cx="3373383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secção 04 de 05  ·  slides 12–15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87319" y="1748765"/>
            <a:ext cx="2200032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50" b="0" i="0">
                <a:solidFill>
                  <a:srgbClr val="4A5C4A"/>
                </a:solidFill>
                <a:latin typeface="IBM Plex Mono"/>
              </a:rPr>
              <a:t>mapa do deck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523987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523987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523987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523987" y="2577444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65319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31991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831991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831991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831991" y="2577444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73324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39996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139996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139996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81328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448000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448000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EAF7E6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448000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EAF7E6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448000" y="2577444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EAF7E6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389333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756005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756005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9756005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697337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033890" y="3633460"/>
            <a:ext cx="2525148" cy="2200032"/>
          </a:xfrm>
          <a:prstGeom prst="roundRect">
            <a:avLst>
              <a:gd name="adj" fmla="val 8333"/>
            </a:avLst>
          </a:prstGeom>
          <a:solidFill>
            <a:srgbClr val="EAF7E6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217226" y="3780129"/>
            <a:ext cx="2158476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>
                <a:solidFill>
                  <a:srgbClr val="121F12"/>
                </a:solidFill>
                <a:latin typeface="IBM Plex Mono"/>
              </a:rPr>
              <a:t>13</a:t>
            </a:r>
            <a:r>
              <a:rPr sz="750" b="0" i="0">
                <a:solidFill>
                  <a:srgbClr val="121F12"/>
                </a:solidFill>
                <a:latin typeface="IBM Plex Mono"/>
              </a:rPr>
              <a:t>  ·  lista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17226" y="4036800"/>
            <a:ext cx="2158476" cy="2762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sz="1700" b="1" i="0">
                <a:solidFill>
                  <a:srgbClr val="121F12"/>
                </a:solidFill>
                <a:latin typeface="DM Sans"/>
              </a:rPr>
              <a:t>JoaquAIm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217226" y="4408361"/>
            <a:ext cx="2158476" cy="559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i="0">
                <a:solidFill>
                  <a:srgbClr val="121F12"/>
                </a:solidFill>
                <a:latin typeface="DM Sans"/>
              </a:rPr>
              <a:t>Materiais, marcas e tom da casa — treinados, não genéricos.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17226" y="5057981"/>
            <a:ext cx="62334" cy="62334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2329427" y="5057981"/>
            <a:ext cx="1123740" cy="62334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2217226" y="5213817"/>
            <a:ext cx="62334" cy="62334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2329427" y="5213817"/>
            <a:ext cx="981793" cy="62334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217226" y="5369653"/>
            <a:ext cx="62334" cy="62334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2329427" y="5369653"/>
            <a:ext cx="839847" cy="62334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2217226" y="5525488"/>
            <a:ext cx="62334" cy="62334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2329427" y="5525488"/>
            <a:ext cx="1123740" cy="62334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600313" y="5026814"/>
            <a:ext cx="775389" cy="623342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4705707" y="3633460"/>
            <a:ext cx="2525148" cy="2200032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889043" y="3780129"/>
            <a:ext cx="2158476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>
                <a:solidFill>
                  <a:srgbClr val="0B6B0B"/>
                </a:solidFill>
                <a:latin typeface="IBM Plex Mono"/>
              </a:rPr>
              <a:t>14</a:t>
            </a:r>
            <a:r>
              <a:rPr sz="750" b="0" i="0">
                <a:solidFill>
                  <a:srgbClr val="4A5C4A"/>
                </a:solidFill>
                <a:latin typeface="IBM Plex Mono"/>
              </a:rPr>
              <a:t>  ·  lista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889043" y="4036800"/>
            <a:ext cx="2158476" cy="2762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sz="1700" b="1" i="0">
                <a:solidFill>
                  <a:srgbClr val="121F12"/>
                </a:solidFill>
                <a:latin typeface="DM Sans"/>
              </a:rPr>
              <a:t>Site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89043" y="4408361"/>
            <a:ext cx="2158476" cy="559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i="0">
                <a:solidFill>
                  <a:srgbClr val="4A5C4A"/>
                </a:solidFill>
                <a:latin typeface="DM Sans"/>
              </a:rPr>
              <a:t>O site mostra o que a Termipol já faz bem: o conselho, o projecto, a escolha do material. O…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889043" y="5057981"/>
            <a:ext cx="62334" cy="62334"/>
          </a:xfrm>
          <a:prstGeom prst="rect">
            <a:avLst/>
          </a:prstGeom>
          <a:solidFill>
            <a:srgbClr val="9FD99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5001245" y="5057981"/>
            <a:ext cx="1123740" cy="62334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889043" y="5213817"/>
            <a:ext cx="62334" cy="62334"/>
          </a:xfrm>
          <a:prstGeom prst="rect">
            <a:avLst/>
          </a:prstGeom>
          <a:solidFill>
            <a:srgbClr val="9FD99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001245" y="5213817"/>
            <a:ext cx="981793" cy="62334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4889043" y="5369653"/>
            <a:ext cx="62334" cy="62334"/>
          </a:xfrm>
          <a:prstGeom prst="rect">
            <a:avLst/>
          </a:prstGeom>
          <a:solidFill>
            <a:srgbClr val="9FD99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5001245" y="5369653"/>
            <a:ext cx="839847" cy="62334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889043" y="5525488"/>
            <a:ext cx="62334" cy="62334"/>
          </a:xfrm>
          <a:prstGeom prst="rect">
            <a:avLst/>
          </a:prstGeom>
          <a:solidFill>
            <a:srgbClr val="9FD99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5001245" y="5525488"/>
            <a:ext cx="1123740" cy="62334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6272131" y="5026814"/>
            <a:ext cx="775389" cy="623342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7377525" y="3633460"/>
            <a:ext cx="2525148" cy="2200032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560861" y="3780129"/>
            <a:ext cx="2158476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>
                <a:solidFill>
                  <a:srgbClr val="0B6B0B"/>
                </a:solidFill>
                <a:latin typeface="IBM Plex Mono"/>
              </a:rPr>
              <a:t>15</a:t>
            </a:r>
            <a:r>
              <a:rPr sz="750" b="0" i="0">
                <a:solidFill>
                  <a:srgbClr val="4A5C4A"/>
                </a:solidFill>
                <a:latin typeface="IBM Plex Mono"/>
              </a:rPr>
              <a:t>  ·  comparação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560861" y="4036800"/>
            <a:ext cx="2158476" cy="2762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sz="1700" b="1" i="0">
                <a:solidFill>
                  <a:srgbClr val="121F12"/>
                </a:solidFill>
                <a:latin typeface="DM Sans"/>
              </a:rPr>
              <a:t>ROI e o dia a dia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560861" y="4408361"/>
            <a:ext cx="2158476" cy="559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i="0">
                <a:solidFill>
                  <a:srgbClr val="4A5C4A"/>
                </a:solidFill>
                <a:latin typeface="DM Sans"/>
              </a:rPr>
              <a:t>4 critérios: Proposta difícil, Follow-up, Site, Portal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560861" y="5026814"/>
            <a:ext cx="2158476" cy="99734"/>
          </a:xfrm>
          <a:prstGeom prst="rect">
            <a:avLst/>
          </a:prstGeom>
          <a:solidFill>
            <a:srgbClr val="9FD99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560861" y="5201350"/>
            <a:ext cx="647542" cy="87267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8294743" y="5201350"/>
            <a:ext cx="647542" cy="87267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9028625" y="5201350"/>
            <a:ext cx="690712" cy="87267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7560861" y="5357186"/>
            <a:ext cx="647542" cy="87267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8294743" y="5357186"/>
            <a:ext cx="647542" cy="87267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028625" y="5357186"/>
            <a:ext cx="690712" cy="87267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7560861" y="5513022"/>
            <a:ext cx="647542" cy="87267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294743" y="5513022"/>
            <a:ext cx="647542" cy="87267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9028625" y="5513022"/>
            <a:ext cx="690712" cy="87267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677203" y="1726765"/>
            <a:ext cx="58667" cy="2933377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02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Solução</a:t>
            </a:r>
          </a:p>
        </p:txBody>
      </p:sp>
      <p:sp>
        <p:nvSpPr>
          <p:cNvPr id="84" name="Rectangle 83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Processo</a:t>
            </a:r>
          </a:p>
        </p:txBody>
      </p:sp>
      <p:sp>
        <p:nvSpPr>
          <p:cNvPr id="91" name="Rectangle 90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04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Valor</a:t>
            </a:r>
          </a:p>
        </p:txBody>
      </p:sp>
      <p:sp>
        <p:nvSpPr>
          <p:cNvPr id="97" name="Rectangle 96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Proposta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04 valor</a:t>
            </a:r>
          </a:p>
        </p:txBody>
      </p:sp>
      <p:sp>
        <p:nvSpPr>
          <p:cNvPr id="108" name="Donut 107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9" name="Block Arc 108"/>
          <p:cNvSpPr/>
          <p:nvPr/>
        </p:nvSpPr>
        <p:spPr>
          <a:xfrm>
            <a:off x="8731523" y="1213424"/>
            <a:ext cx="410672" cy="410672"/>
          </a:xfrm>
          <a:prstGeom prst="blockArc">
            <a:avLst>
              <a:gd name="adj1" fmla="val 16200000"/>
              <a:gd name="adj2" fmla="val 9000000"/>
              <a:gd name="adj3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12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12 de 18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033890" y="1800100"/>
            <a:ext cx="4721270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 spc="176">
                <a:solidFill>
                  <a:srgbClr val="0B6B0B"/>
                </a:solidFill>
                <a:latin typeface="IBM Plex Mono"/>
              </a:rPr>
              <a:t>JOAQUAIM · CONHECIMENTO E OPERAÇÃO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3890" y="2078770"/>
            <a:ext cx="4721270" cy="894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900" b="1" i="0">
                <a:solidFill>
                  <a:srgbClr val="121F12"/>
                </a:solidFill>
                <a:latin typeface="DM Sans"/>
              </a:rPr>
              <a:t>O agente rascunha.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900" b="1" i="0">
                <a:solidFill>
                  <a:srgbClr val="121F12"/>
                </a:solidFill>
                <a:latin typeface="DM Sans"/>
              </a:rPr>
              <a:t>A Termipol envia.</a:t>
            </a:r>
          </a:p>
        </p:txBody>
      </p:sp>
      <p:sp>
        <p:nvSpPr>
          <p:cNvPr id="4" name="Oval 3"/>
          <p:cNvSpPr/>
          <p:nvPr/>
        </p:nvSpPr>
        <p:spPr>
          <a:xfrm>
            <a:off x="2063223" y="3185917"/>
            <a:ext cx="77917" cy="77917"/>
          </a:xfrm>
          <a:prstGeom prst="ellipse">
            <a:avLst/>
          </a:prstGeom>
          <a:solidFill>
            <a:srgbClr val="3DFF3D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341894" y="3120119"/>
            <a:ext cx="4391265" cy="4868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 i="0">
                <a:solidFill>
                  <a:srgbClr val="121F12"/>
                </a:solidFill>
                <a:latin typeface="DM Sans"/>
              </a:rPr>
              <a:t>Materiais, marcas e tom da casa — treinados, não genéricos.</a:t>
            </a:r>
          </a:p>
        </p:txBody>
      </p:sp>
      <p:sp>
        <p:nvSpPr>
          <p:cNvPr id="6" name="Oval 5"/>
          <p:cNvSpPr/>
          <p:nvPr/>
        </p:nvSpPr>
        <p:spPr>
          <a:xfrm>
            <a:off x="2063223" y="3812111"/>
            <a:ext cx="77917" cy="77917"/>
          </a:xfrm>
          <a:prstGeom prst="ellipse">
            <a:avLst/>
          </a:prstGeom>
          <a:solidFill>
            <a:srgbClr val="3DFF3D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341894" y="3746314"/>
            <a:ext cx="4391265" cy="2617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 i="0">
                <a:solidFill>
                  <a:srgbClr val="121F12"/>
                </a:solidFill>
                <a:latin typeface="DM Sans"/>
              </a:rPr>
              <a:t>Primeira versão da proposta técnica e do follow-up.</a:t>
            </a:r>
          </a:p>
        </p:txBody>
      </p:sp>
      <p:sp>
        <p:nvSpPr>
          <p:cNvPr id="8" name="Oval 7"/>
          <p:cNvSpPr/>
          <p:nvPr/>
        </p:nvSpPr>
        <p:spPr>
          <a:xfrm>
            <a:off x="2063223" y="4213210"/>
            <a:ext cx="77917" cy="77917"/>
          </a:xfrm>
          <a:prstGeom prst="ellipse">
            <a:avLst/>
          </a:prstGeom>
          <a:solidFill>
            <a:srgbClr val="3DFF3D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341894" y="4147412"/>
            <a:ext cx="4391265" cy="2617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 i="0">
                <a:solidFill>
                  <a:srgbClr val="121F12"/>
                </a:solidFill>
                <a:latin typeface="DM Sans"/>
              </a:rPr>
              <a:t>Ligação à vista: o contexto do projecto já está lá.</a:t>
            </a:r>
          </a:p>
        </p:txBody>
      </p:sp>
      <p:sp>
        <p:nvSpPr>
          <p:cNvPr id="10" name="Oval 9"/>
          <p:cNvSpPr/>
          <p:nvPr/>
        </p:nvSpPr>
        <p:spPr>
          <a:xfrm>
            <a:off x="2063223" y="4614308"/>
            <a:ext cx="77917" cy="77917"/>
          </a:xfrm>
          <a:prstGeom prst="ellipse">
            <a:avLst/>
          </a:prstGeom>
          <a:solidFill>
            <a:srgbClr val="3DFF3D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341894" y="4548511"/>
            <a:ext cx="4391265" cy="2617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 i="0">
                <a:solidFill>
                  <a:srgbClr val="121F12"/>
                </a:solidFill>
                <a:latin typeface="DM Sans"/>
              </a:rPr>
              <a:t>Humano no envio. Sem mail a sair sozinho.</a:t>
            </a:r>
          </a:p>
        </p:txBody>
      </p:sp>
      <p:sp>
        <p:nvSpPr>
          <p:cNvPr id="12" name="Oval 11"/>
          <p:cNvSpPr/>
          <p:nvPr/>
        </p:nvSpPr>
        <p:spPr>
          <a:xfrm>
            <a:off x="2063223" y="5015407"/>
            <a:ext cx="77917" cy="77917"/>
          </a:xfrm>
          <a:prstGeom prst="ellipse">
            <a:avLst/>
          </a:prstGeom>
          <a:solidFill>
            <a:srgbClr val="3DFF3D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341894" y="4949610"/>
            <a:ext cx="4391265" cy="4868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 i="0">
                <a:solidFill>
                  <a:srgbClr val="121F12"/>
                </a:solidFill>
                <a:latin typeface="DM Sans"/>
              </a:rPr>
              <a:t>99 € / mês previsto — avença mensal, a fechar na proposta final.</a:t>
            </a:r>
          </a:p>
        </p:txBody>
      </p:sp>
      <p:pic>
        <p:nvPicPr>
          <p:cNvPr id="14" name="Picture 13" descr="4709493323f321c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5165" y="1836767"/>
            <a:ext cx="2817508" cy="425339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7085165" y="5576823"/>
            <a:ext cx="2346701" cy="403339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17167" y="5576823"/>
            <a:ext cx="2126698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1" i="0">
                <a:solidFill>
                  <a:srgbClr val="FFFFFF"/>
                </a:solidFill>
                <a:latin typeface="IBM Plex Mono"/>
              </a:rPr>
              <a:t>99 € / mês previsto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77203" y="1726765"/>
            <a:ext cx="58667" cy="3177825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Solução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Processo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Valor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Proposta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04 valor</a:t>
            </a:r>
          </a:p>
        </p:txBody>
      </p:sp>
      <p:sp>
        <p:nvSpPr>
          <p:cNvPr id="55" name="Donut 54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Block Arc 55"/>
          <p:cNvSpPr/>
          <p:nvPr/>
        </p:nvSpPr>
        <p:spPr>
          <a:xfrm>
            <a:off x="8731523" y="1213424"/>
            <a:ext cx="410672" cy="410672"/>
          </a:xfrm>
          <a:prstGeom prst="blockArc">
            <a:avLst>
              <a:gd name="adj1" fmla="val 16200000"/>
              <a:gd name="adj2" fmla="val 10200000"/>
              <a:gd name="adj3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13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13 de 18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033890" y="1800100"/>
            <a:ext cx="4721270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 spc="176">
                <a:solidFill>
                  <a:srgbClr val="0B6B0B"/>
                </a:solidFill>
                <a:latin typeface="IBM Plex Mono"/>
              </a:rPr>
              <a:t>SITE · O VALOR DA OBRA À FRENTE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3890" y="2078770"/>
            <a:ext cx="4721270" cy="4840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900" b="1" i="0">
                <a:solidFill>
                  <a:srgbClr val="121F12"/>
                </a:solidFill>
                <a:latin typeface="DM Sans"/>
              </a:rPr>
              <a:t>Catálogo não chega.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33890" y="2709446"/>
            <a:ext cx="4721270" cy="9900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450" b="0" i="0">
                <a:solidFill>
                  <a:srgbClr val="4A5C4A"/>
                </a:solidFill>
                <a:latin typeface="DM Sans"/>
              </a:rPr>
              <a:t>O site mostra o que a Termipol já faz bem: o conselho, o projecto, a escolha do material. O pedido chega ao comercial com contexto — não um formulário vazio.</a:t>
            </a:r>
          </a:p>
        </p:txBody>
      </p:sp>
      <p:sp>
        <p:nvSpPr>
          <p:cNvPr id="5" name="Oval 4"/>
          <p:cNvSpPr/>
          <p:nvPr/>
        </p:nvSpPr>
        <p:spPr>
          <a:xfrm>
            <a:off x="2063223" y="3875260"/>
            <a:ext cx="77917" cy="77917"/>
          </a:xfrm>
          <a:prstGeom prst="ellipse">
            <a:avLst/>
          </a:prstGeom>
          <a:solidFill>
            <a:srgbClr val="3DFF3D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341894" y="3809463"/>
            <a:ext cx="4391265" cy="2617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 i="0">
                <a:solidFill>
                  <a:srgbClr val="121F12"/>
                </a:solidFill>
                <a:latin typeface="DM Sans"/>
              </a:rPr>
              <a:t>Estrutura e projectos, não só fichas de produto.</a:t>
            </a:r>
          </a:p>
        </p:txBody>
      </p:sp>
      <p:sp>
        <p:nvSpPr>
          <p:cNvPr id="7" name="Oval 6"/>
          <p:cNvSpPr/>
          <p:nvPr/>
        </p:nvSpPr>
        <p:spPr>
          <a:xfrm>
            <a:off x="2063223" y="4276359"/>
            <a:ext cx="77917" cy="77917"/>
          </a:xfrm>
          <a:prstGeom prst="ellipse">
            <a:avLst/>
          </a:prstGeom>
          <a:solidFill>
            <a:srgbClr val="3DFF3D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341894" y="4210561"/>
            <a:ext cx="4391265" cy="2617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 i="0">
                <a:solidFill>
                  <a:srgbClr val="121F12"/>
                </a:solidFill>
                <a:latin typeface="DM Sans"/>
              </a:rPr>
              <a:t>Pedido ao comercial com o tipo de obra.</a:t>
            </a:r>
          </a:p>
        </p:txBody>
      </p:sp>
      <p:sp>
        <p:nvSpPr>
          <p:cNvPr id="9" name="Oval 8"/>
          <p:cNvSpPr/>
          <p:nvPr/>
        </p:nvSpPr>
        <p:spPr>
          <a:xfrm>
            <a:off x="2063223" y="4677457"/>
            <a:ext cx="77917" cy="77917"/>
          </a:xfrm>
          <a:prstGeom prst="ellipse">
            <a:avLst/>
          </a:prstGeom>
          <a:solidFill>
            <a:srgbClr val="3DFF3D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341894" y="4611660"/>
            <a:ext cx="4391265" cy="2617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50" b="0" i="0">
                <a:solidFill>
                  <a:srgbClr val="121F12"/>
                </a:solidFill>
                <a:latin typeface="DM Sans"/>
              </a:rPr>
              <a:t>24 horas neste rascunho. Afina-se na visita.</a:t>
            </a:r>
          </a:p>
        </p:txBody>
      </p:sp>
      <p:pic>
        <p:nvPicPr>
          <p:cNvPr id="11" name="Picture 10" descr="95f81678b21ed7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5165" y="1836767"/>
            <a:ext cx="2817508" cy="425339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77203" y="1726765"/>
            <a:ext cx="58667" cy="3422273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Solução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Processo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Valor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Proposta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04 valor</a:t>
            </a:r>
          </a:p>
        </p:txBody>
      </p:sp>
      <p:sp>
        <p:nvSpPr>
          <p:cNvPr id="50" name="Donut 49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Block Arc 50"/>
          <p:cNvSpPr/>
          <p:nvPr/>
        </p:nvSpPr>
        <p:spPr>
          <a:xfrm>
            <a:off x="8731523" y="1213424"/>
            <a:ext cx="410672" cy="410672"/>
          </a:xfrm>
          <a:prstGeom prst="blockArc">
            <a:avLst>
              <a:gd name="adj1" fmla="val 16200000"/>
              <a:gd name="adj2" fmla="val 11400000"/>
              <a:gd name="adj3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14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14 de 18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033890" y="1800100"/>
            <a:ext cx="4721270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 spc="176">
                <a:solidFill>
                  <a:srgbClr val="0B6B0B"/>
                </a:solidFill>
                <a:latin typeface="IBM Plex Mono"/>
              </a:rPr>
              <a:t>O QUE MUDA · ROI E O DIA A 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3890" y="2078770"/>
            <a:ext cx="4721270" cy="4840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900" b="1" i="0">
                <a:solidFill>
                  <a:srgbClr val="121F12"/>
                </a:solidFill>
                <a:latin typeface="DM Sans"/>
              </a:rPr>
              <a:t>Menos voltas. Mais obra.</a:t>
            </a:r>
          </a:p>
        </p:txBody>
      </p:sp>
      <p:sp>
        <p:nvSpPr>
          <p:cNvPr id="4" name="Rectangle 3"/>
          <p:cNvSpPr/>
          <p:nvPr/>
        </p:nvSpPr>
        <p:spPr>
          <a:xfrm>
            <a:off x="2033890" y="2746114"/>
            <a:ext cx="4721270" cy="366672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180559" y="2746114"/>
            <a:ext cx="1416381" cy="3666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 i="0">
                <a:solidFill>
                  <a:srgbClr val="4A5C4A"/>
                </a:solidFill>
                <a:latin typeface="IBM Plex Mono"/>
              </a:rPr>
              <a:t/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39122" y="2746114"/>
            <a:ext cx="1416381" cy="3666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 i="0">
                <a:solidFill>
                  <a:srgbClr val="4A5C4A"/>
                </a:solidFill>
                <a:latin typeface="IBM Plex Mono"/>
              </a:rPr>
              <a:t>Hoje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49928" y="2746114"/>
            <a:ext cx="1558019" cy="3666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 i="0">
                <a:solidFill>
                  <a:srgbClr val="0B6B0B"/>
                </a:solidFill>
                <a:latin typeface="IBM Plex Mono"/>
              </a:rPr>
              <a:t>Com o plano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80559" y="3274122"/>
            <a:ext cx="1348561" cy="6820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1" i="0">
                <a:solidFill>
                  <a:srgbClr val="121F12"/>
                </a:solidFill>
                <a:latin typeface="DM Sans"/>
              </a:rPr>
              <a:t>Proposta difícil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39122" y="3274122"/>
            <a:ext cx="1144134" cy="6820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4A5C4A"/>
                </a:solidFill>
                <a:latin typeface="DM Sans"/>
              </a:rPr>
              <a:t>Horas a perceber o material</a:t>
            </a:r>
          </a:p>
        </p:txBody>
      </p:sp>
      <p:sp>
        <p:nvSpPr>
          <p:cNvPr id="10" name="Oval 9"/>
          <p:cNvSpPr/>
          <p:nvPr/>
        </p:nvSpPr>
        <p:spPr>
          <a:xfrm>
            <a:off x="4915258" y="3324437"/>
            <a:ext cx="59584" cy="59584"/>
          </a:xfrm>
          <a:prstGeom prst="ellipse">
            <a:avLst/>
          </a:prstGeom>
          <a:solidFill>
            <a:srgbClr val="3DFF3D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149928" y="3274122"/>
            <a:ext cx="1605231" cy="6820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121F12"/>
                </a:solidFill>
                <a:latin typeface="DM Sans"/>
              </a:rPr>
              <a:t>Vista + rascunho do agente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33890" y="3926798"/>
            <a:ext cx="4721270" cy="7333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180559" y="4029466"/>
            <a:ext cx="1348561" cy="6233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1" i="0">
                <a:solidFill>
                  <a:srgbClr val="121F12"/>
                </a:solidFill>
                <a:latin typeface="DM Sans"/>
              </a:rPr>
              <a:t>Follow-up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9122" y="4029466"/>
            <a:ext cx="1144134" cy="6233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4A5C4A"/>
                </a:solidFill>
                <a:latin typeface="DM Sans"/>
              </a:rPr>
              <a:t>Quem se lembra, lembra</a:t>
            </a:r>
          </a:p>
        </p:txBody>
      </p:sp>
      <p:sp>
        <p:nvSpPr>
          <p:cNvPr id="15" name="Oval 14"/>
          <p:cNvSpPr/>
          <p:nvPr/>
        </p:nvSpPr>
        <p:spPr>
          <a:xfrm>
            <a:off x="4915258" y="4079782"/>
            <a:ext cx="59584" cy="59584"/>
          </a:xfrm>
          <a:prstGeom prst="ellipse">
            <a:avLst/>
          </a:prstGeom>
          <a:solidFill>
            <a:srgbClr val="3DFF3D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149928" y="4029466"/>
            <a:ext cx="1605231" cy="6233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121F12"/>
                </a:solidFill>
                <a:latin typeface="DM Sans"/>
              </a:rPr>
              <a:t>Circuito com estado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33890" y="4623475"/>
            <a:ext cx="4721270" cy="7333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180559" y="4726143"/>
            <a:ext cx="1348561" cy="6233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1" i="0">
                <a:solidFill>
                  <a:srgbClr val="121F12"/>
                </a:solidFill>
                <a:latin typeface="DM Sans"/>
              </a:rPr>
              <a:t>Site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39122" y="4726143"/>
            <a:ext cx="1144134" cy="6233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4A5C4A"/>
                </a:solidFill>
                <a:latin typeface="DM Sans"/>
              </a:rPr>
              <a:t>Catálogo estático</a:t>
            </a:r>
          </a:p>
        </p:txBody>
      </p:sp>
      <p:sp>
        <p:nvSpPr>
          <p:cNvPr id="20" name="Oval 19"/>
          <p:cNvSpPr/>
          <p:nvPr/>
        </p:nvSpPr>
        <p:spPr>
          <a:xfrm>
            <a:off x="4915258" y="4776459"/>
            <a:ext cx="59584" cy="59584"/>
          </a:xfrm>
          <a:prstGeom prst="ellipse">
            <a:avLst/>
          </a:prstGeom>
          <a:solidFill>
            <a:srgbClr val="3DFF3D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149928" y="4726143"/>
            <a:ext cx="1605231" cy="6233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121F12"/>
                </a:solidFill>
                <a:latin typeface="DM Sans"/>
              </a:rPr>
              <a:t>Pedido com contexto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33890" y="5320152"/>
            <a:ext cx="4721270" cy="7333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180559" y="5422820"/>
            <a:ext cx="1348561" cy="6233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1" i="0">
                <a:solidFill>
                  <a:srgbClr val="121F12"/>
                </a:solidFill>
                <a:latin typeface="DM Sans"/>
              </a:rPr>
              <a:t>Portal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39122" y="5422820"/>
            <a:ext cx="1144134" cy="6233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4A5C4A"/>
                </a:solidFill>
                <a:latin typeface="DM Sans"/>
              </a:rPr>
              <a:t>Folhas e mails soltos</a:t>
            </a:r>
          </a:p>
        </p:txBody>
      </p:sp>
      <p:sp>
        <p:nvSpPr>
          <p:cNvPr id="25" name="Oval 24"/>
          <p:cNvSpPr/>
          <p:nvPr/>
        </p:nvSpPr>
        <p:spPr>
          <a:xfrm>
            <a:off x="4915258" y="5473136"/>
            <a:ext cx="59584" cy="59584"/>
          </a:xfrm>
          <a:prstGeom prst="ellipse">
            <a:avLst/>
          </a:prstGeom>
          <a:solidFill>
            <a:srgbClr val="3DFF3D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149928" y="5422820"/>
            <a:ext cx="1605231" cy="6233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121F12"/>
                </a:solidFill>
                <a:latin typeface="DM Sans"/>
              </a:rPr>
              <a:t>Plano a dois, visível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033890" y="6016829"/>
            <a:ext cx="4721270" cy="7333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28" name="Picture 27" descr="56e066de4acbfee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5165" y="1836767"/>
            <a:ext cx="2817508" cy="4216729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77203" y="1726765"/>
            <a:ext cx="58667" cy="3666721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Solução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Processo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04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Valor</a:t>
            </a:r>
          </a:p>
        </p:txBody>
      </p:sp>
      <p:sp>
        <p:nvSpPr>
          <p:cNvPr id="56" name="Rectangle 55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F4F7F3"/>
          </a:solidFill>
          <a:ln w="12700">
            <a:solidFill>
              <a:srgbClr val="4A5C4A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05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DM Sans"/>
              </a:rPr>
              <a:t>Proposta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04 valor</a:t>
            </a:r>
          </a:p>
        </p:txBody>
      </p:sp>
      <p:sp>
        <p:nvSpPr>
          <p:cNvPr id="67" name="Donut 66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Block Arc 67"/>
          <p:cNvSpPr/>
          <p:nvPr/>
        </p:nvSpPr>
        <p:spPr>
          <a:xfrm>
            <a:off x="8731523" y="1213424"/>
            <a:ext cx="410672" cy="410672"/>
          </a:xfrm>
          <a:prstGeom prst="blockArc">
            <a:avLst>
              <a:gd name="adj1" fmla="val 16200000"/>
              <a:gd name="adj2" fmla="val 12600000"/>
              <a:gd name="adj3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15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15 de 18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997222" y="1653431"/>
            <a:ext cx="2933377" cy="16133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450" b="1" i="0">
                <a:solidFill>
                  <a:srgbClr val="0B6B0B"/>
                </a:solidFill>
                <a:latin typeface="IBM Plex Mono"/>
              </a:rP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3929" y="1946768"/>
            <a:ext cx="3373383" cy="6600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 i="0">
                <a:solidFill>
                  <a:srgbClr val="121F12"/>
                </a:solidFill>
                <a:latin typeface="DM Sans"/>
              </a:rPr>
              <a:t>Proposta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8596" y="2606778"/>
            <a:ext cx="3226714" cy="5866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4A5C4A"/>
                </a:solidFill>
                <a:latin typeface="DM Sans"/>
              </a:rPr>
              <a:t>«Só custos previstos — a proposta final segue depois da visita.»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88596" y="3193454"/>
            <a:ext cx="3373383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secção 05 de 05  ·  slides 16–18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87319" y="1748765"/>
            <a:ext cx="2200032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50" b="0" i="0">
                <a:solidFill>
                  <a:srgbClr val="4A5C4A"/>
                </a:solidFill>
                <a:latin typeface="IBM Plex Mono"/>
              </a:rPr>
              <a:t>mapa do deck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523987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523987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523987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523987" y="2577444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65319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31991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831991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831991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831991" y="2577444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73324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39996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139996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139996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81328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448000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448000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448000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448000" y="2577444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389333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756005" y="1983436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756005" y="2181439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EAF7E6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9756005" y="2379442"/>
            <a:ext cx="146668" cy="146668"/>
          </a:xfrm>
          <a:prstGeom prst="roundRect">
            <a:avLst>
              <a:gd name="adj" fmla="val 20000"/>
            </a:avLst>
          </a:prstGeom>
          <a:solidFill>
            <a:srgbClr val="EAF7E6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697337" y="2760781"/>
            <a:ext cx="264003" cy="1613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05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033890" y="3633460"/>
            <a:ext cx="3861057" cy="2200032"/>
          </a:xfrm>
          <a:prstGeom prst="roundRect">
            <a:avLst>
              <a:gd name="adj" fmla="val 8333"/>
            </a:avLst>
          </a:prstGeom>
          <a:solidFill>
            <a:srgbClr val="EAF7E6"/>
          </a:solidFill>
          <a:ln w="9525">
            <a:solidFill>
              <a:srgbClr val="0B6B0B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217226" y="3780129"/>
            <a:ext cx="3494385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>
                <a:solidFill>
                  <a:srgbClr val="121F12"/>
                </a:solidFill>
                <a:latin typeface="IBM Plex Mono"/>
              </a:rPr>
              <a:t>17</a:t>
            </a:r>
            <a:r>
              <a:rPr sz="750" b="0" i="0">
                <a:solidFill>
                  <a:srgbClr val="121F12"/>
                </a:solidFill>
                <a:latin typeface="IBM Plex Mono"/>
              </a:rPr>
              <a:t>  ·  custos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217226" y="4036800"/>
            <a:ext cx="3494385" cy="2762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sz="1700" b="1" i="0">
                <a:solidFill>
                  <a:srgbClr val="121F12"/>
                </a:solidFill>
                <a:latin typeface="DM Sans"/>
              </a:rPr>
              <a:t>Custos previstos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217226" y="4408361"/>
            <a:ext cx="3494385" cy="559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950" b="0" i="0">
                <a:solidFill>
                  <a:srgbClr val="121F12"/>
                </a:solidFill>
                <a:latin typeface="DM Sans"/>
              </a:rPr>
              <a:t>5.720 € uma vez · ≥ 99 € /mês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17226" y="5064215"/>
            <a:ext cx="684899" cy="62334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039105" y="5064215"/>
            <a:ext cx="391371" cy="62334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2217226" y="5220051"/>
            <a:ext cx="684899" cy="62334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039105" y="5220051"/>
            <a:ext cx="861016" cy="62334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217226" y="5375886"/>
            <a:ext cx="684899" cy="62334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039105" y="5375886"/>
            <a:ext cx="626193" cy="62334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2217226" y="5531722"/>
            <a:ext cx="684899" cy="62334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039105" y="5531722"/>
            <a:ext cx="391371" cy="62334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247416" y="5026814"/>
            <a:ext cx="1464195" cy="163780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247416" y="5234595"/>
            <a:ext cx="1464195" cy="163780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247416" y="5442376"/>
            <a:ext cx="1464195" cy="163780"/>
          </a:xfrm>
          <a:prstGeom prst="rect">
            <a:avLst/>
          </a:prstGeom>
          <a:solidFill>
            <a:srgbClr val="D3EBC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6041616" y="3633460"/>
            <a:ext cx="3861057" cy="2200032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224952" y="3780129"/>
            <a:ext cx="3494385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>
                <a:solidFill>
                  <a:srgbClr val="0B6B0B"/>
                </a:solidFill>
                <a:latin typeface="IBM Plex Mono"/>
              </a:rPr>
              <a:t>18</a:t>
            </a:r>
            <a:r>
              <a:rPr sz="750" b="0" i="0">
                <a:solidFill>
                  <a:srgbClr val="4A5C4A"/>
                </a:solidFill>
                <a:latin typeface="IBM Plex Mono"/>
              </a:rPr>
              <a:t>  ·  fecho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224952" y="4036800"/>
            <a:ext cx="3494385" cy="2762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sz="1700" b="1" i="0">
                <a:solidFill>
                  <a:srgbClr val="121F12"/>
                </a:solidFill>
                <a:latin typeface="DM Sans"/>
              </a:rPr>
              <a:t>A visita é o próximo passo.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224952" y="5026814"/>
            <a:ext cx="1921912" cy="112201"/>
          </a:xfrm>
          <a:prstGeom prst="rect">
            <a:avLst/>
          </a:prstGeom>
          <a:solidFill>
            <a:srgbClr val="9FD99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6224952" y="5251218"/>
            <a:ext cx="1825816" cy="56100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6224952" y="5375886"/>
            <a:ext cx="1633625" cy="56100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224952" y="5500555"/>
            <a:ext cx="1441434" cy="56100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391471" y="5026814"/>
            <a:ext cx="1327866" cy="623342"/>
          </a:xfrm>
          <a:prstGeom prst="rect">
            <a:avLst/>
          </a:prstGeom>
          <a:solidFill>
            <a:srgbClr val="E4EBE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677203" y="1726765"/>
            <a:ext cx="58667" cy="3911169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Solução</a:t>
            </a:r>
          </a:p>
        </p:txBody>
      </p:sp>
      <p:sp>
        <p:nvSpPr>
          <p:cNvPr id="67" name="Rectangle 66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Processo</a:t>
            </a:r>
          </a:p>
        </p:txBody>
      </p:sp>
      <p:sp>
        <p:nvSpPr>
          <p:cNvPr id="74" name="Rectangle 73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04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Valor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05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Proposta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05 proposta</a:t>
            </a:r>
          </a:p>
        </p:txBody>
      </p:sp>
      <p:sp>
        <p:nvSpPr>
          <p:cNvPr id="91" name="Donut 90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2" name="Block Arc 91"/>
          <p:cNvSpPr/>
          <p:nvPr/>
        </p:nvSpPr>
        <p:spPr>
          <a:xfrm>
            <a:off x="8731523" y="1213424"/>
            <a:ext cx="410672" cy="410672"/>
          </a:xfrm>
          <a:prstGeom prst="blockArc">
            <a:avLst>
              <a:gd name="adj1" fmla="val 16200000"/>
              <a:gd name="adj2" fmla="val 13800000"/>
              <a:gd name="adj3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16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16 de 18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033890" y="1800100"/>
            <a:ext cx="586675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 spc="176">
                <a:solidFill>
                  <a:srgbClr val="0B6B0B"/>
                </a:solidFill>
                <a:latin typeface="IBM Plex Mono"/>
              </a:rPr>
              <a:t>CUSTOS PREVISTOS · S00821 · RASCUNHO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3890" y="2078770"/>
            <a:ext cx="4406519" cy="5500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0">
                <a:solidFill>
                  <a:srgbClr val="121F12"/>
                </a:solidFill>
                <a:latin typeface="IBM Plex Mono"/>
              </a:rPr>
              <a:t>5.720 €</a:t>
            </a:r>
            <a:r>
              <a:rPr sz="1200" b="0" i="0">
                <a:solidFill>
                  <a:srgbClr val="4A5C4A"/>
                </a:solidFill>
                <a:latin typeface="DM Sans"/>
              </a:rPr>
              <a:t>  + IVA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97079" y="2078770"/>
            <a:ext cx="3205594" cy="5500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0">
                <a:solidFill>
                  <a:srgbClr val="0B6B0B"/>
                </a:solidFill>
                <a:latin typeface="IBM Plex Mono"/>
              </a:rPr>
              <a:t>≥ 99 €</a:t>
            </a:r>
            <a:r>
              <a:rPr sz="1200" b="0" i="0">
                <a:solidFill>
                  <a:srgbClr val="4A5C4A"/>
                </a:solidFill>
                <a:latin typeface="DM Sans"/>
              </a:rPr>
              <a:t>  / mês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33890" y="2606778"/>
            <a:ext cx="4406519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IBM Plex Mono"/>
              </a:rPr>
              <a:t>implementação · uma vez · 100 horas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97079" y="2606778"/>
            <a:ext cx="320559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4A5C4A"/>
                </a:solidFill>
                <a:latin typeface="IBM Plex Mono"/>
              </a:rPr>
              <a:t>avenças · apps Odoo por utilizador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33890" y="2936783"/>
            <a:ext cx="4406519" cy="2735374"/>
          </a:xfrm>
          <a:prstGeom prst="roundRect">
            <a:avLst>
              <a:gd name="adj" fmla="val 6702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253893" y="3046785"/>
            <a:ext cx="220003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uma vez · serviços de implementação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17050" y="3046785"/>
            <a:ext cx="513340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77060" y="3046785"/>
            <a:ext cx="843345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€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53893" y="3303455"/>
            <a:ext cx="3966512" cy="7333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253893" y="3369456"/>
            <a:ext cx="19864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 i="0">
                <a:solidFill>
                  <a:srgbClr val="121F12"/>
                </a:solidFill>
                <a:latin typeface="DM Sans"/>
              </a:rPr>
              <a:t>Visita e diagnóstico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40376" y="3398790"/>
            <a:ext cx="403339" cy="146668"/>
          </a:xfrm>
          <a:prstGeom prst="roundRect">
            <a:avLst>
              <a:gd name="adj" fmla="val 5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240376" y="3398790"/>
            <a:ext cx="100834" cy="146668"/>
          </a:xfrm>
          <a:prstGeom prst="roundRect">
            <a:avLst>
              <a:gd name="adj" fmla="val 50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17050" y="3369456"/>
            <a:ext cx="513340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50" b="0" i="0">
                <a:solidFill>
                  <a:srgbClr val="121F12"/>
                </a:solidFill>
                <a:latin typeface="IBM Plex Mono"/>
              </a:rPr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77060" y="3369456"/>
            <a:ext cx="843345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50" b="1" i="0">
                <a:solidFill>
                  <a:srgbClr val="121F12"/>
                </a:solidFill>
                <a:latin typeface="IBM Plex Mono"/>
              </a:rPr>
              <a:t>400 €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53893" y="3624905"/>
            <a:ext cx="3966512" cy="7333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253893" y="3695998"/>
            <a:ext cx="19864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Odoo — propostas e comunicação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40376" y="3720239"/>
            <a:ext cx="403339" cy="146668"/>
          </a:xfrm>
          <a:prstGeom prst="roundRect">
            <a:avLst>
              <a:gd name="adj" fmla="val 5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240376" y="3720239"/>
            <a:ext cx="403339" cy="146668"/>
          </a:xfrm>
          <a:prstGeom prst="roundRect">
            <a:avLst>
              <a:gd name="adj" fmla="val 50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717050" y="3690906"/>
            <a:ext cx="513340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50" b="0" i="0">
                <a:solidFill>
                  <a:srgbClr val="121F12"/>
                </a:solidFill>
                <a:latin typeface="IBM Plex Mono"/>
              </a:rPr>
              <a:t>32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77060" y="3690906"/>
            <a:ext cx="843345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50" b="1" i="0">
                <a:solidFill>
                  <a:srgbClr val="121F12"/>
                </a:solidFill>
                <a:latin typeface="IBM Plex Mono"/>
              </a:rPr>
              <a:t>2.080 €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253893" y="3946354"/>
            <a:ext cx="3966512" cy="7333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253893" y="4012355"/>
            <a:ext cx="19864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 i="0">
                <a:solidFill>
                  <a:srgbClr val="121F12"/>
                </a:solidFill>
                <a:latin typeface="DM Sans"/>
              </a:rPr>
              <a:t>Site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40376" y="4041689"/>
            <a:ext cx="403339" cy="146668"/>
          </a:xfrm>
          <a:prstGeom prst="roundRect">
            <a:avLst>
              <a:gd name="adj" fmla="val 5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4240376" y="4041689"/>
            <a:ext cx="302504" cy="146668"/>
          </a:xfrm>
          <a:prstGeom prst="roundRect">
            <a:avLst>
              <a:gd name="adj" fmla="val 50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17050" y="4012355"/>
            <a:ext cx="513340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50" b="0" i="0">
                <a:solidFill>
                  <a:srgbClr val="121F12"/>
                </a:solidFill>
                <a:latin typeface="IBM Plex Mono"/>
              </a:rPr>
              <a:t>24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77060" y="4012355"/>
            <a:ext cx="843345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50" b="1" i="0">
                <a:solidFill>
                  <a:srgbClr val="121F12"/>
                </a:solidFill>
                <a:latin typeface="IBM Plex Mono"/>
              </a:rPr>
              <a:t>1.200 €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253893" y="4267803"/>
            <a:ext cx="3966512" cy="7333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253893" y="4343989"/>
            <a:ext cx="19864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121F12"/>
                </a:solidFill>
                <a:latin typeface="DM Sans"/>
              </a:rPr>
              <a:t>JoaquAIm — conhecimento e operação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240376" y="4363138"/>
            <a:ext cx="403339" cy="146668"/>
          </a:xfrm>
          <a:prstGeom prst="roundRect">
            <a:avLst>
              <a:gd name="adj" fmla="val 5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4240376" y="4363138"/>
            <a:ext cx="201669" cy="146668"/>
          </a:xfrm>
          <a:prstGeom prst="roundRect">
            <a:avLst>
              <a:gd name="adj" fmla="val 50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717050" y="4333804"/>
            <a:ext cx="513340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50" b="0" i="0">
                <a:solidFill>
                  <a:srgbClr val="121F12"/>
                </a:solidFill>
                <a:latin typeface="IBM Plex Mono"/>
              </a:rPr>
              <a:t>16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77060" y="4333804"/>
            <a:ext cx="843345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50" b="1" i="0">
                <a:solidFill>
                  <a:srgbClr val="121F12"/>
                </a:solidFill>
                <a:latin typeface="IBM Plex Mono"/>
              </a:rPr>
              <a:t>1.040 €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253893" y="4589252"/>
            <a:ext cx="3966512" cy="7333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253893" y="4655253"/>
            <a:ext cx="19864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 i="0">
                <a:solidFill>
                  <a:srgbClr val="121F12"/>
                </a:solidFill>
                <a:latin typeface="DM Sans"/>
              </a:rPr>
              <a:t>Formação na sede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240376" y="4684587"/>
            <a:ext cx="403339" cy="146668"/>
          </a:xfrm>
          <a:prstGeom prst="roundRect">
            <a:avLst>
              <a:gd name="adj" fmla="val 5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4240376" y="4684587"/>
            <a:ext cx="151252" cy="146668"/>
          </a:xfrm>
          <a:prstGeom prst="roundRect">
            <a:avLst>
              <a:gd name="adj" fmla="val 50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717050" y="4655253"/>
            <a:ext cx="513340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50" b="0" i="0">
                <a:solidFill>
                  <a:srgbClr val="121F12"/>
                </a:solidFill>
                <a:latin typeface="IBM Plex Mono"/>
              </a:rPr>
              <a:t>12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77060" y="4655253"/>
            <a:ext cx="843345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50" b="1" i="0">
                <a:solidFill>
                  <a:srgbClr val="121F12"/>
                </a:solidFill>
                <a:latin typeface="IBM Plex Mono"/>
              </a:rPr>
              <a:t>600 €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253893" y="4910702"/>
            <a:ext cx="3966512" cy="7333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253893" y="4976703"/>
            <a:ext cx="19864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 i="0">
                <a:solidFill>
                  <a:srgbClr val="121F12"/>
                </a:solidFill>
                <a:latin typeface="DM Sans"/>
              </a:rPr>
              <a:t>Acompanhamento no arranque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240376" y="5006036"/>
            <a:ext cx="403339" cy="146668"/>
          </a:xfrm>
          <a:prstGeom prst="roundRect">
            <a:avLst>
              <a:gd name="adj" fmla="val 50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4240376" y="5006036"/>
            <a:ext cx="100834" cy="146668"/>
          </a:xfrm>
          <a:prstGeom prst="roundRect">
            <a:avLst>
              <a:gd name="adj" fmla="val 50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717050" y="4976703"/>
            <a:ext cx="513340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50" b="0" i="0">
                <a:solidFill>
                  <a:srgbClr val="121F12"/>
                </a:solidFill>
                <a:latin typeface="IBM Plex Mono"/>
              </a:rPr>
              <a:t>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77060" y="4976703"/>
            <a:ext cx="843345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50" b="1" i="0">
                <a:solidFill>
                  <a:srgbClr val="121F12"/>
                </a:solidFill>
                <a:latin typeface="IBM Plex Mono"/>
              </a:rPr>
              <a:t>400 €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253893" y="5232151"/>
            <a:ext cx="3966512" cy="14666"/>
          </a:xfrm>
          <a:prstGeom prst="rect">
            <a:avLst/>
          </a:prstGeom>
          <a:solidFill>
            <a:srgbClr val="0B6B0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253893" y="5305485"/>
            <a:ext cx="19864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50" b="1" i="0">
                <a:solidFill>
                  <a:srgbClr val="121F12"/>
                </a:solidFill>
                <a:latin typeface="IBM Plex Mono"/>
              </a:rPr>
              <a:t>total previsto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717050" y="5305485"/>
            <a:ext cx="513340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50" b="1" i="0">
                <a:solidFill>
                  <a:srgbClr val="121F12"/>
                </a:solidFill>
                <a:latin typeface="IBM Plex Mono"/>
              </a:rPr>
              <a:t>100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377060" y="5305485"/>
            <a:ext cx="843345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50" b="1" i="0">
                <a:solidFill>
                  <a:srgbClr val="0B6B0B"/>
                </a:solidFill>
                <a:latin typeface="IBM Plex Mono"/>
              </a:rPr>
              <a:t>5.720 €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697079" y="2936783"/>
            <a:ext cx="3205594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todos os meses · subscrição mensal, sem tecto fixo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697079" y="3193454"/>
            <a:ext cx="3205594" cy="5940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880415" y="3281455"/>
            <a:ext cx="1602797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121F12"/>
                </a:solidFill>
                <a:latin typeface="DM Sans"/>
              </a:rPr>
              <a:t>JoaquAIm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139597" y="3281455"/>
            <a:ext cx="1616408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50" b="1" i="0">
                <a:solidFill>
                  <a:srgbClr val="0B6B0B"/>
                </a:solidFill>
                <a:latin typeface="IBM Plex Mono"/>
              </a:rPr>
              <a:t>99 € / mês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880415" y="3560126"/>
            <a:ext cx="2912256" cy="227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 i="0">
                <a:solidFill>
                  <a:srgbClr val="4A5C4A"/>
                </a:solidFill>
                <a:latin typeface="DM Sans"/>
              </a:rPr>
              <a:t>Licença. O agente rascunha; a Termipol envia.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697079" y="3860797"/>
            <a:ext cx="3205594" cy="5940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880415" y="3948798"/>
            <a:ext cx="1602797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121F12"/>
                </a:solidFill>
                <a:latin typeface="DM Sans"/>
              </a:rPr>
              <a:t>Alojamento Odoo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139597" y="3948798"/>
            <a:ext cx="1616408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50" b="1" i="0">
                <a:solidFill>
                  <a:srgbClr val="0B6B0B"/>
                </a:solidFill>
                <a:latin typeface="IBM Plex Mono"/>
              </a:rPr>
              <a:t>30 € / mês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880415" y="4227469"/>
            <a:ext cx="2912256" cy="227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 i="0">
                <a:solidFill>
                  <a:srgbClr val="4A5C4A"/>
                </a:solidFill>
                <a:latin typeface="DM Sans"/>
              </a:rPr>
              <a:t>Só se o Odoo entrar para as propostas.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697079" y="4528140"/>
            <a:ext cx="3205594" cy="5940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880415" y="4616142"/>
            <a:ext cx="1602797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121F12"/>
                </a:solidFill>
                <a:latin typeface="DM Sans"/>
              </a:rPr>
              <a:t>Apps Odoo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139597" y="4616142"/>
            <a:ext cx="1616408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50" b="1" i="0">
                <a:solidFill>
                  <a:srgbClr val="0B6B0B"/>
                </a:solidFill>
                <a:latin typeface="IBM Plex Mono"/>
              </a:rPr>
              <a:t>por utilizador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880415" y="4894812"/>
            <a:ext cx="2912256" cy="227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0" i="0">
                <a:solidFill>
                  <a:srgbClr val="4A5C4A"/>
                </a:solidFill>
                <a:latin typeface="DM Sans"/>
              </a:rPr>
              <a:t>Faturação, contabilidade e outras. Fecha na reunião.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697079" y="5210150"/>
            <a:ext cx="3205594" cy="366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99 + 30 é a base, não o tecto.</a:t>
            </a:r>
          </a:p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Depois da reunião o mensal pode ser mais.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033890" y="5774826"/>
            <a:ext cx="7868784" cy="337338"/>
          </a:xfrm>
          <a:prstGeom prst="rect">
            <a:avLst/>
          </a:prstGeom>
          <a:noFill/>
          <a:ln w="9525">
            <a:solidFill>
              <a:srgbClr val="8A6A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180559" y="5774826"/>
            <a:ext cx="7575446" cy="33733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>
                <a:solidFill>
                  <a:srgbClr val="8A6A12"/>
                </a:solidFill>
                <a:latin typeface="IBM Plex Mono"/>
              </a:rPr>
              <a:t>! </a:t>
            </a:r>
            <a:r>
              <a:rPr sz="750" b="0" i="0">
                <a:solidFill>
                  <a:srgbClr val="121F12"/>
                </a:solidFill>
                <a:latin typeface="IBM Plex Mono"/>
              </a:rPr>
              <a:t>Custos previstos — não é a proposta final. O mensal sobe se o Odoo tiver apps por utilizador. A cotação formal só segue depois da sessão presencial e da vossa aprovação.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677203" y="1726765"/>
            <a:ext cx="58667" cy="4155617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74" name="Rectangle 73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02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Solução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Processo</a:t>
            </a:r>
          </a:p>
        </p:txBody>
      </p:sp>
      <p:sp>
        <p:nvSpPr>
          <p:cNvPr id="88" name="Rectangle 87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04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Valor</a:t>
            </a:r>
          </a:p>
        </p:txBody>
      </p:sp>
      <p:sp>
        <p:nvSpPr>
          <p:cNvPr id="94" name="Rectangle 93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05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Proposta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05 proposta</a:t>
            </a:r>
          </a:p>
        </p:txBody>
      </p:sp>
      <p:sp>
        <p:nvSpPr>
          <p:cNvPr id="105" name="Donut 104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6" name="Block Arc 105"/>
          <p:cNvSpPr/>
          <p:nvPr/>
        </p:nvSpPr>
        <p:spPr>
          <a:xfrm>
            <a:off x="8731523" y="1213424"/>
            <a:ext cx="410672" cy="410672"/>
          </a:xfrm>
          <a:prstGeom prst="blockArc">
            <a:avLst>
              <a:gd name="adj1" fmla="val 16200000"/>
              <a:gd name="adj2" fmla="val 15000000"/>
              <a:gd name="adj3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17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17 de 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033890" y="1800100"/>
            <a:ext cx="5350773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 spc="176">
                <a:solidFill>
                  <a:srgbClr val="0B6B0B"/>
                </a:solidFill>
                <a:latin typeface="IBM Plex Mono"/>
              </a:rPr>
              <a:t>PRÓXIMO PASSO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33890" y="2078770"/>
            <a:ext cx="5350773" cy="4840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900" b="1" i="0">
                <a:solidFill>
                  <a:srgbClr val="121F12"/>
                </a:solidFill>
                <a:latin typeface="DM Sans"/>
              </a:rPr>
              <a:t>A visita é o próximo passo.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33890" y="2709446"/>
            <a:ext cx="2565384" cy="3014044"/>
          </a:xfrm>
          <a:prstGeom prst="roundRect">
            <a:avLst>
              <a:gd name="adj" fmla="val 6082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253893" y="2870782"/>
            <a:ext cx="2198712" cy="2933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Semana 13–17 /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53893" y="3296122"/>
            <a:ext cx="2198712" cy="23540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721"/>
              </a:spcAft>
            </a:pPr>
            <a:r>
              <a:rPr sz="1200" b="0" i="0">
                <a:solidFill>
                  <a:srgbClr val="121F12"/>
                </a:solidFill>
                <a:latin typeface="DM Sans"/>
              </a:rPr>
              <a:t>Oliveira de Azeméis.</a:t>
            </a:r>
          </a:p>
          <a:p>
            <a:pPr algn="l">
              <a:spcAft>
                <a:spcPts val="721"/>
              </a:spcAft>
            </a:pPr>
            <a:r>
              <a:rPr sz="1200" b="0" i="0">
                <a:solidFill>
                  <a:srgbClr val="121F12"/>
                </a:solidFill>
                <a:latin typeface="DM Sans"/>
              </a:rPr>
              <a:t>Uma proposta difícil em cima da mesa.</a:t>
            </a:r>
          </a:p>
          <a:p>
            <a:pPr algn="l">
              <a:spcAft>
                <a:spcPts val="721"/>
              </a:spcAft>
            </a:pPr>
            <a:r>
              <a:rPr sz="1200" b="0" i="0">
                <a:solidFill>
                  <a:srgbClr val="121F12"/>
                </a:solidFill>
                <a:latin typeface="DM Sans"/>
              </a:rPr>
              <a:t>A Eticadata aberta.</a:t>
            </a:r>
          </a:p>
          <a:p>
            <a:pPr algn="l">
              <a:spcAft>
                <a:spcPts val="721"/>
              </a:spcAft>
            </a:pPr>
            <a:r>
              <a:rPr sz="1200" b="0" i="0">
                <a:solidFill>
                  <a:srgbClr val="121F12"/>
                </a:solidFill>
                <a:latin typeface="DM Sans"/>
              </a:rPr>
              <a:t>O que dói mais, dito ao vivo.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19278" y="2709446"/>
            <a:ext cx="2565384" cy="3014044"/>
          </a:xfrm>
          <a:prstGeom prst="roundRect">
            <a:avLst>
              <a:gd name="adj" fmla="val 6082"/>
            </a:avLst>
          </a:prstGeom>
          <a:solidFill>
            <a:srgbClr val="FFFFFF"/>
          </a:solidFill>
          <a:ln w="9525">
            <a:solidFill>
              <a:srgbClr val="C5D2C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39281" y="2870782"/>
            <a:ext cx="2198712" cy="2933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Depois da visita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39281" y="3296122"/>
            <a:ext cx="2198712" cy="235403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721"/>
              </a:spcAft>
            </a:pPr>
            <a:r>
              <a:rPr sz="1200" b="0" i="0">
                <a:solidFill>
                  <a:srgbClr val="121F12"/>
                </a:solidFill>
                <a:latin typeface="DM Sans"/>
              </a:rPr>
              <a:t>Levantamento de requisitos na sede.</a:t>
            </a:r>
          </a:p>
          <a:p>
            <a:pPr algn="l">
              <a:spcAft>
                <a:spcPts val="721"/>
              </a:spcAft>
            </a:pPr>
            <a:r>
              <a:rPr sz="1200" b="0" i="0">
                <a:solidFill>
                  <a:srgbClr val="121F12"/>
                </a:solidFill>
                <a:latin typeface="DM Sans"/>
              </a:rPr>
              <a:t>Afinar horas, avenças, apps e período.</a:t>
            </a:r>
          </a:p>
          <a:p>
            <a:pPr algn="l">
              <a:spcAft>
                <a:spcPts val="721"/>
              </a:spcAft>
            </a:pPr>
            <a:r>
              <a:rPr sz="1200" b="0" i="0">
                <a:solidFill>
                  <a:srgbClr val="121F12"/>
                </a:solidFill>
                <a:latin typeface="DM Sans"/>
              </a:rPr>
              <a:t>Proposta final formal a enviar depois.</a:t>
            </a:r>
          </a:p>
          <a:p>
            <a:pPr algn="l">
              <a:spcAft>
                <a:spcPts val="721"/>
              </a:spcAft>
            </a:pPr>
            <a:r>
              <a:rPr sz="1200" b="0" i="0">
                <a:solidFill>
                  <a:srgbClr val="121F12"/>
                </a:solidFill>
                <a:latin typeface="DM Sans"/>
              </a:rPr>
              <a:t>Só com a vossa aprovação.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39336" y="2034770"/>
            <a:ext cx="2048670" cy="2048670"/>
          </a:xfrm>
          <a:prstGeom prst="rect">
            <a:avLst/>
          </a:prstGeom>
          <a:solidFill>
            <a:srgbClr val="C5D2C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pic>
        <p:nvPicPr>
          <p:cNvPr id="11" name="Picture 10" descr="9a5ff48b56660a8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004" y="2093437"/>
            <a:ext cx="1931335" cy="193133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824669" y="4134774"/>
            <a:ext cx="2151338" cy="2566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900" b="1" i="0">
                <a:solidFill>
                  <a:srgbClr val="0B6B0B"/>
                </a:solidFill>
                <a:latin typeface="IBM Plex Mono"/>
              </a:rPr>
              <a:t>Abre o plano · sem login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4669" y="4391445"/>
            <a:ext cx="2151338" cy="44000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50" b="0" i="0">
                <a:solidFill>
                  <a:srgbClr val="4A5C4A"/>
                </a:solidFill>
                <a:latin typeface="IBM Plex Mono"/>
              </a:rPr>
              <a:t>opencloud.pro/p/</a:t>
            </a:r>
          </a:p>
          <a:p>
            <a:pPr algn="l">
              <a:spcAft>
                <a:spcPts val="0"/>
              </a:spcAft>
            </a:pPr>
            <a:r>
              <a:rPr sz="650" b="0" i="0">
                <a:solidFill>
                  <a:srgbClr val="4A5C4A"/>
                </a:solidFill>
                <a:latin typeface="IBM Plex Mono"/>
              </a:rPr>
              <a:t>7f3c9a1e-4b62-4d18-9e5a-c8d0f21b6a47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33890" y="5906827"/>
            <a:ext cx="5350773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opencloud.pro  ·  since 2012  ·  +351 256 123 207  ·  S00821 · custos previstos · 5.720 € + IVA · avenças à parte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1030088"/>
            <a:ext cx="1283352" cy="5500082"/>
          </a:xfrm>
          <a:prstGeom prst="rect">
            <a:avLst/>
          </a:prstGeom>
          <a:solidFill>
            <a:srgbClr val="F4F7F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536" y="1250091"/>
            <a:ext cx="1026681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0B6B0B"/>
                </a:solidFill>
                <a:latin typeface="IBM Plex Mono"/>
              </a:rPr>
              <a:t>{</a:t>
            </a:r>
            <a:r>
              <a:rPr sz="1100" b="1" i="0">
                <a:solidFill>
                  <a:srgbClr val="121F12"/>
                </a:solidFill>
                <a:latin typeface="IBM Plex Mono"/>
              </a:rPr>
              <a:t>oc</a:t>
            </a:r>
            <a:r>
              <a:rPr sz="1100" b="1" i="0">
                <a:solidFill>
                  <a:srgbClr val="0B6B0B"/>
                </a:solidFill>
                <a:latin typeface="IBM Plex Mono"/>
              </a:rPr>
              <a:t>}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77203" y="1726765"/>
            <a:ext cx="58667" cy="4400065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33202" y="1712098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2539" y="1682764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2539" y="1800100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Contexto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82539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92541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02542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212544" y="2020103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33202" y="2689891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82539" y="2660557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2539" y="2777892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Solução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82539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92541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102542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212544" y="2997895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33202" y="3667683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82539" y="3638349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82539" y="3755684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Processo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82539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92541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102542" y="3975688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33202" y="4401027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82539" y="4371693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0" i="0">
                <a:solidFill>
                  <a:srgbClr val="4A5C4A"/>
                </a:solidFill>
                <a:latin typeface="IBM Plex Mono"/>
              </a:rPr>
              <a:t>04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82539" y="4489029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0">
                <a:solidFill>
                  <a:srgbClr val="121F12"/>
                </a:solidFill>
                <a:latin typeface="DM Sans"/>
              </a:rPr>
              <a:t>Valor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82539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992541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102542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212544" y="4709032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633202" y="5378820"/>
            <a:ext cx="146668" cy="146668"/>
          </a:xfrm>
          <a:prstGeom prst="ellipse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82539" y="5349486"/>
            <a:ext cx="843345" cy="1466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600" b="1" i="0">
                <a:solidFill>
                  <a:srgbClr val="0B6B0B"/>
                </a:solidFill>
                <a:latin typeface="IBM Plex Mono"/>
              </a:rPr>
              <a:t>05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82539" y="5466821"/>
            <a:ext cx="843345" cy="183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1" i="0">
                <a:solidFill>
                  <a:srgbClr val="121F12"/>
                </a:solidFill>
                <a:latin typeface="DM Sans"/>
              </a:rPr>
              <a:t>Proposta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82539" y="5686824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92541" y="5686824"/>
            <a:ext cx="73334" cy="73334"/>
          </a:xfrm>
          <a:prstGeom prst="rect">
            <a:avLst/>
          </a:prstGeom>
          <a:solidFill>
            <a:srgbClr val="121F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102542" y="5686824"/>
            <a:ext cx="73334" cy="73334"/>
          </a:xfrm>
          <a:prstGeom prst="rect">
            <a:avLst/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2033890" y="1308759"/>
            <a:ext cx="5500082" cy="2200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4A5C4A"/>
                </a:solidFill>
                <a:latin typeface="IBM Plex Mono"/>
              </a:rPr>
              <a:t>termipol  ·  05 proposta</a:t>
            </a:r>
          </a:p>
        </p:txBody>
      </p:sp>
      <p:sp>
        <p:nvSpPr>
          <p:cNvPr id="53" name="Donut 52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DDE5D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Donut 53"/>
          <p:cNvSpPr/>
          <p:nvPr/>
        </p:nvSpPr>
        <p:spPr>
          <a:xfrm>
            <a:off x="8731523" y="1213424"/>
            <a:ext cx="410672" cy="410672"/>
          </a:xfrm>
          <a:prstGeom prst="donut">
            <a:avLst>
              <a:gd name="adj" fmla="val 13000"/>
            </a:avLst>
          </a:prstGeom>
          <a:solidFill>
            <a:srgbClr val="3DFF3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252197" y="1228091"/>
            <a:ext cx="1026681" cy="40333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121F12"/>
                </a:solidFill>
                <a:latin typeface="IBM Plex Mono"/>
              </a:rPr>
              <a:t>18</a:t>
            </a:r>
            <a:r>
              <a:rPr sz="950" b="0" i="0">
                <a:solidFill>
                  <a:srgbClr val="4A5C4A"/>
                </a:solidFill>
                <a:latin typeface="IBM Plex Mono"/>
              </a:rPr>
              <a:t>/18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7200" y="64604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Termipol  ·  Odoo, site e JoaquAIm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662879" y="646040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S00821  ·  Outubro 2026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57200" y="6713050"/>
            <a:ext cx="6400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opencloud.pro  ·  since 2012  ·  +351 256 123 207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491679" y="6713050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0" i="0">
                <a:solidFill>
                  <a:srgbClr val="4A5C4A"/>
                </a:solidFill>
                <a:latin typeface="IBM Plex Mono"/>
              </a:rPr>
              <a:t>página 18 de 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